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86" r:id="rId22"/>
    <p:sldId id="287" r:id="rId23"/>
    <p:sldId id="276" r:id="rId24"/>
    <p:sldId id="277" r:id="rId25"/>
    <p:sldId id="278" r:id="rId26"/>
    <p:sldId id="279" r:id="rId27"/>
    <p:sldId id="280" r:id="rId28"/>
    <p:sldId id="289" r:id="rId29"/>
    <p:sldId id="288" r:id="rId30"/>
    <p:sldId id="290" r:id="rId31"/>
    <p:sldId id="284" r:id="rId32"/>
  </p:sldIdLst>
  <p:sldSz cx="18288000" cy="10287000"/>
  <p:notesSz cx="6858000" cy="9144000"/>
  <p:embeddedFontLst>
    <p:embeddedFont>
      <p:font typeface="Arimo" panose="020B0604020202020204" charset="0"/>
      <p:regular r:id="rId34"/>
    </p:embeddedFont>
    <p:embeddedFont>
      <p:font typeface="Arimo Bold" panose="020B0604020202020204" charset="0"/>
      <p:regular r:id="rId35"/>
    </p:embeddedFont>
    <p:embeddedFont>
      <p:font typeface="Arimo Bold Italics" panose="020B0604020202020204" charset="0"/>
      <p:regular r:id="rId36"/>
    </p:embeddedFont>
    <p:embeddedFont>
      <p:font typeface="Arimo Italics" panose="020B0604020202020204" charset="0"/>
      <p:regular r:id="rId37"/>
    </p:embeddedFont>
    <p:embeddedFont>
      <p:font typeface="Calibri" panose="020F0502020204030204" pitchFamily="34" charset="0"/>
      <p:regular r:id="rId38"/>
      <p:bold r:id="rId39"/>
      <p:italic r:id="rId40"/>
      <p:boldItalic r:id="rId41"/>
    </p:embeddedFont>
    <p:embeddedFont>
      <p:font typeface="Shrikhand" panose="020B0604020202020204" charset="0"/>
      <p:regular r:id="rId42"/>
    </p:embeddedFont>
    <p:embeddedFont>
      <p:font typeface="TT Commons Pro" panose="020B0604020202020204" charset="0"/>
      <p:regular r:id="rId43"/>
    </p:embeddedFont>
    <p:embeddedFont>
      <p:font typeface="TT Commons Pro Bold" panose="020B0604020202020204" charset="0"/>
      <p:regular r:id="rId44"/>
    </p:embeddedFont>
    <p:embeddedFont>
      <p:font typeface="TT Commons Pro Bold Italics" panose="020B0604020202020204" charset="0"/>
      <p:regular r:id="rId4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9F1FF"/>
    <a:srgbClr val="38B6FF"/>
    <a:srgbClr val="3677D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0" d="100"/>
          <a:sy n="70" d="100"/>
        </p:scale>
        <p:origin x="696" y="72"/>
      </p:cViewPr>
      <p:guideLst>
        <p:guide orient="horz" pos="2160"/>
        <p:guide pos="2880"/>
      </p:guideLst>
    </p:cSldViewPr>
  </p:slideViewPr>
  <p:outlineViewPr>
    <p:cViewPr>
      <p:scale>
        <a:sx n="33" d="100"/>
        <a:sy n="33" d="100"/>
      </p:scale>
      <p:origin x="0" y="0"/>
    </p:cViewPr>
  </p:outlin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6.fntdata"/><Relationship Id="rId21" Type="http://schemas.openxmlformats.org/officeDocument/2006/relationships/slide" Target="slides/slide20.xml"/><Relationship Id="rId34" Type="http://schemas.openxmlformats.org/officeDocument/2006/relationships/font" Target="fonts/font1.fntdata"/><Relationship Id="rId42" Type="http://schemas.openxmlformats.org/officeDocument/2006/relationships/font" Target="fonts/font9.fntdata"/><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4.fntdata"/><Relationship Id="rId40" Type="http://schemas.openxmlformats.org/officeDocument/2006/relationships/font" Target="fonts/font7.fntdata"/><Relationship Id="rId45" Type="http://schemas.openxmlformats.org/officeDocument/2006/relationships/font" Target="fonts/font12.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3.fntdata"/><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2.fntdata"/><Relationship Id="rId43" Type="http://schemas.openxmlformats.org/officeDocument/2006/relationships/font" Target="fonts/font10.fntdata"/><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font" Target="fonts/font5.fntdata"/><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ção do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PT"/>
          </a:p>
        </p:txBody>
      </p:sp>
      <p:sp>
        <p:nvSpPr>
          <p:cNvPr id="3" name="Marcador de Posição d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3F957C9-1A7D-4C3A-BC67-E8798D392BB4}" type="datetimeFigureOut">
              <a:rPr lang="pt-PT" smtClean="0"/>
              <a:t>21/12/2023</a:t>
            </a:fld>
            <a:endParaRPr lang="pt-PT"/>
          </a:p>
        </p:txBody>
      </p:sp>
      <p:sp>
        <p:nvSpPr>
          <p:cNvPr id="4" name="Marcador de Posição da Imagem do Diapositivo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PT"/>
          </a:p>
        </p:txBody>
      </p:sp>
      <p:sp>
        <p:nvSpPr>
          <p:cNvPr id="5" name="Marcador de Posição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p>
        </p:txBody>
      </p:sp>
      <p:sp>
        <p:nvSpPr>
          <p:cNvPr id="6" name="Marcador de Posição do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PT"/>
          </a:p>
        </p:txBody>
      </p:sp>
      <p:sp>
        <p:nvSpPr>
          <p:cNvPr id="7" name="Marcador de Posição do Número do Diapositivo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550C055-B9AA-45E3-A7F9-DBA8D5B186FA}" type="slidenum">
              <a:rPr lang="pt-PT" smtClean="0"/>
              <a:t>‹nº›</a:t>
            </a:fld>
            <a:endParaRPr lang="pt-PT"/>
          </a:p>
        </p:txBody>
      </p:sp>
    </p:spTree>
    <p:extLst>
      <p:ext uri="{BB962C8B-B14F-4D97-AF65-F5344CB8AC3E}">
        <p14:creationId xmlns:p14="http://schemas.microsoft.com/office/powerpoint/2010/main" val="18621659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endParaRPr lang="pt-PT" dirty="0"/>
          </a:p>
        </p:txBody>
      </p:sp>
      <p:sp>
        <p:nvSpPr>
          <p:cNvPr id="4" name="Marcador de Posição do Número do Diapositivo 3"/>
          <p:cNvSpPr>
            <a:spLocks noGrp="1"/>
          </p:cNvSpPr>
          <p:nvPr>
            <p:ph type="sldNum" sz="quarter" idx="5"/>
          </p:nvPr>
        </p:nvSpPr>
        <p:spPr/>
        <p:txBody>
          <a:bodyPr/>
          <a:lstStyle/>
          <a:p>
            <a:fld id="{2550C055-B9AA-45E3-A7F9-DBA8D5B186FA}" type="slidenum">
              <a:rPr lang="pt-PT" smtClean="0"/>
              <a:t>1</a:t>
            </a:fld>
            <a:endParaRPr lang="pt-PT"/>
          </a:p>
        </p:txBody>
      </p:sp>
    </p:spTree>
    <p:extLst>
      <p:ext uri="{BB962C8B-B14F-4D97-AF65-F5344CB8AC3E}">
        <p14:creationId xmlns:p14="http://schemas.microsoft.com/office/powerpoint/2010/main" val="36665765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endParaRPr lang="pt-PT" dirty="0"/>
          </a:p>
        </p:txBody>
      </p:sp>
      <p:sp>
        <p:nvSpPr>
          <p:cNvPr id="4" name="Marcador de Posição do Número do Diapositivo 3"/>
          <p:cNvSpPr>
            <a:spLocks noGrp="1"/>
          </p:cNvSpPr>
          <p:nvPr>
            <p:ph type="sldNum" sz="quarter" idx="5"/>
          </p:nvPr>
        </p:nvSpPr>
        <p:spPr/>
        <p:txBody>
          <a:bodyPr/>
          <a:lstStyle/>
          <a:p>
            <a:fld id="{2550C055-B9AA-45E3-A7F9-DBA8D5B186FA}" type="slidenum">
              <a:rPr lang="pt-PT" smtClean="0"/>
              <a:t>12</a:t>
            </a:fld>
            <a:endParaRPr lang="pt-PT"/>
          </a:p>
        </p:txBody>
      </p:sp>
    </p:spTree>
    <p:extLst>
      <p:ext uri="{BB962C8B-B14F-4D97-AF65-F5344CB8AC3E}">
        <p14:creationId xmlns:p14="http://schemas.microsoft.com/office/powerpoint/2010/main" val="40806068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12/21/2023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12/21/2023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12/21/2023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12/21/2023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12/21/2023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‹nº›</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s/_rels/slide10.xml.rels><?xml version="1.0" encoding="UTF-8" standalone="yes"?>
<Relationships xmlns="http://schemas.openxmlformats.org/package/2006/relationships"><Relationship Id="rId8" Type="http://schemas.openxmlformats.org/officeDocument/2006/relationships/slide" Target="slide2.xml"/><Relationship Id="rId3" Type="http://schemas.openxmlformats.org/officeDocument/2006/relationships/image" Target="../media/image21.svg"/><Relationship Id="rId7" Type="http://schemas.openxmlformats.org/officeDocument/2006/relationships/image" Target="../media/image15.svg"/><Relationship Id="rId2" Type="http://schemas.openxmlformats.org/officeDocument/2006/relationships/image" Target="../media/image20.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23.svg"/><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8" Type="http://schemas.openxmlformats.org/officeDocument/2006/relationships/image" Target="../media/image29.svg"/><Relationship Id="rId13" Type="http://schemas.openxmlformats.org/officeDocument/2006/relationships/image" Target="../media/image34.png"/><Relationship Id="rId18" Type="http://schemas.openxmlformats.org/officeDocument/2006/relationships/image" Target="../media/image39.svg"/><Relationship Id="rId26" Type="http://schemas.openxmlformats.org/officeDocument/2006/relationships/image" Target="../media/image47.png"/><Relationship Id="rId3" Type="http://schemas.openxmlformats.org/officeDocument/2006/relationships/image" Target="../media/image24.png"/><Relationship Id="rId21" Type="http://schemas.openxmlformats.org/officeDocument/2006/relationships/image" Target="../media/image42.png"/><Relationship Id="rId7" Type="http://schemas.openxmlformats.org/officeDocument/2006/relationships/image" Target="../media/image28.png"/><Relationship Id="rId12" Type="http://schemas.openxmlformats.org/officeDocument/2006/relationships/image" Target="../media/image33.svg"/><Relationship Id="rId17" Type="http://schemas.openxmlformats.org/officeDocument/2006/relationships/image" Target="../media/image38.png"/><Relationship Id="rId25" Type="http://schemas.openxmlformats.org/officeDocument/2006/relationships/image" Target="../media/image46.svg"/><Relationship Id="rId2" Type="http://schemas.openxmlformats.org/officeDocument/2006/relationships/notesSlide" Target="../notesSlides/notesSlide2.xml"/><Relationship Id="rId16" Type="http://schemas.openxmlformats.org/officeDocument/2006/relationships/image" Target="../media/image37.svg"/><Relationship Id="rId20" Type="http://schemas.openxmlformats.org/officeDocument/2006/relationships/image" Target="../media/image41.svg"/><Relationship Id="rId1" Type="http://schemas.openxmlformats.org/officeDocument/2006/relationships/slideLayout" Target="../slideLayouts/slideLayout7.xml"/><Relationship Id="rId6" Type="http://schemas.openxmlformats.org/officeDocument/2006/relationships/image" Target="../media/image27.svg"/><Relationship Id="rId11" Type="http://schemas.openxmlformats.org/officeDocument/2006/relationships/image" Target="../media/image32.png"/><Relationship Id="rId24" Type="http://schemas.openxmlformats.org/officeDocument/2006/relationships/image" Target="../media/image45.png"/><Relationship Id="rId5" Type="http://schemas.openxmlformats.org/officeDocument/2006/relationships/image" Target="../media/image26.png"/><Relationship Id="rId15" Type="http://schemas.openxmlformats.org/officeDocument/2006/relationships/image" Target="../media/image36.png"/><Relationship Id="rId23" Type="http://schemas.openxmlformats.org/officeDocument/2006/relationships/image" Target="../media/image44.png"/><Relationship Id="rId10" Type="http://schemas.openxmlformats.org/officeDocument/2006/relationships/image" Target="../media/image31.svg"/><Relationship Id="rId19" Type="http://schemas.openxmlformats.org/officeDocument/2006/relationships/image" Target="../media/image40.png"/><Relationship Id="rId4" Type="http://schemas.openxmlformats.org/officeDocument/2006/relationships/image" Target="../media/image25.svg"/><Relationship Id="rId9" Type="http://schemas.openxmlformats.org/officeDocument/2006/relationships/image" Target="../media/image30.png"/><Relationship Id="rId14" Type="http://schemas.openxmlformats.org/officeDocument/2006/relationships/image" Target="../media/image35.svg"/><Relationship Id="rId22" Type="http://schemas.openxmlformats.org/officeDocument/2006/relationships/image" Target="../media/image43.svg"/></Relationships>
</file>

<file path=ppt/slides/_rels/slide1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 Id="rId5" Type="http://schemas.openxmlformats.org/officeDocument/2006/relationships/slide" Target="slide2.xml"/><Relationship Id="rId4" Type="http://schemas.openxmlformats.org/officeDocument/2006/relationships/image" Target="../media/image50.svg"/></Relationships>
</file>

<file path=ppt/slides/_rels/slide1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53.svg"/><Relationship Id="rId2" Type="http://schemas.openxmlformats.org/officeDocument/2006/relationships/image" Target="../media/image52.png"/><Relationship Id="rId1" Type="http://schemas.openxmlformats.org/officeDocument/2006/relationships/slideLayout" Target="../slideLayouts/slideLayout7.xml"/><Relationship Id="rId4" Type="http://schemas.openxmlformats.org/officeDocument/2006/relationships/slide" Target="slide2.xml"/></Relationships>
</file>

<file path=ppt/slides/_rels/slide1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11.svg"/><Relationship Id="rId7" Type="http://schemas.openxmlformats.org/officeDocument/2006/relationships/image" Target="../media/image54.pn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slide" Target="slide2.xml"/><Relationship Id="rId5" Type="http://schemas.openxmlformats.org/officeDocument/2006/relationships/image" Target="../media/image17.svg"/><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8" Type="http://schemas.openxmlformats.org/officeDocument/2006/relationships/slide" Target="slide11.xml"/><Relationship Id="rId13" Type="http://schemas.openxmlformats.org/officeDocument/2006/relationships/slide" Target="slide20.xml"/><Relationship Id="rId3" Type="http://schemas.openxmlformats.org/officeDocument/2006/relationships/image" Target="../media/image11.svg"/><Relationship Id="rId7" Type="http://schemas.openxmlformats.org/officeDocument/2006/relationships/slide" Target="slide6.xml"/><Relationship Id="rId12" Type="http://schemas.openxmlformats.org/officeDocument/2006/relationships/slide" Target="slide31.xml"/><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slide" Target="slide3.xml"/><Relationship Id="rId11" Type="http://schemas.openxmlformats.org/officeDocument/2006/relationships/slide" Target="slide23.xml"/><Relationship Id="rId5" Type="http://schemas.openxmlformats.org/officeDocument/2006/relationships/image" Target="../media/image13.svg"/><Relationship Id="rId15" Type="http://schemas.openxmlformats.org/officeDocument/2006/relationships/slide" Target="slide25.xml"/><Relationship Id="rId10" Type="http://schemas.openxmlformats.org/officeDocument/2006/relationships/slide" Target="slide18.xml"/><Relationship Id="rId4" Type="http://schemas.openxmlformats.org/officeDocument/2006/relationships/image" Target="../media/image12.png"/><Relationship Id="rId9" Type="http://schemas.openxmlformats.org/officeDocument/2006/relationships/slide" Target="slide14.xml"/><Relationship Id="rId14" Type="http://schemas.openxmlformats.org/officeDocument/2006/relationships/slide" Target="slide16.xml"/></Relationships>
</file>

<file path=ppt/slides/_rels/slide2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57.svg"/><Relationship Id="rId7" Type="http://schemas.openxmlformats.org/officeDocument/2006/relationships/image" Target="../media/image17.svg"/><Relationship Id="rId2" Type="http://schemas.openxmlformats.org/officeDocument/2006/relationships/image" Target="../media/image56.pn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1.svg"/><Relationship Id="rId4" Type="http://schemas.openxmlformats.org/officeDocument/2006/relationships/image" Target="../media/image10.png"/></Relationships>
</file>

<file path=ppt/slides/_rels/slide22.xml.rels><?xml version="1.0" encoding="UTF-8" standalone="yes"?>
<Relationships xmlns="http://schemas.openxmlformats.org/package/2006/relationships"><Relationship Id="rId3" Type="http://schemas.openxmlformats.org/officeDocument/2006/relationships/image" Target="../media/image57.svg"/><Relationship Id="rId7" Type="http://schemas.openxmlformats.org/officeDocument/2006/relationships/image" Target="../media/image17.svg"/><Relationship Id="rId2" Type="http://schemas.openxmlformats.org/officeDocument/2006/relationships/image" Target="../media/image56.pn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1.svg"/><Relationship Id="rId4" Type="http://schemas.openxmlformats.org/officeDocument/2006/relationships/image" Target="../media/image10.png"/></Relationships>
</file>

<file path=ppt/slides/_rels/slide2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59.svg"/><Relationship Id="rId2" Type="http://schemas.openxmlformats.org/officeDocument/2006/relationships/image" Target="../media/image58.png"/><Relationship Id="rId1" Type="http://schemas.openxmlformats.org/officeDocument/2006/relationships/slideLayout" Target="../slideLayouts/slideLayout7.xml"/><Relationship Id="rId4" Type="http://schemas.openxmlformats.org/officeDocument/2006/relationships/slide" Target="slide2.xml"/></Relationships>
</file>

<file path=ppt/slides/_rels/slide2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57.svg"/><Relationship Id="rId7" Type="http://schemas.openxmlformats.org/officeDocument/2006/relationships/image" Target="../media/image17.svg"/><Relationship Id="rId2" Type="http://schemas.openxmlformats.org/officeDocument/2006/relationships/image" Target="../media/image56.pn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1.svg"/><Relationship Id="rId4" Type="http://schemas.openxmlformats.org/officeDocument/2006/relationships/image" Target="../media/image10.png"/></Relationships>
</file>

<file path=ppt/slides/_rels/slide27.xml.rels><?xml version="1.0" encoding="UTF-8" standalone="yes"?>
<Relationships xmlns="http://schemas.openxmlformats.org/package/2006/relationships"><Relationship Id="rId3" Type="http://schemas.openxmlformats.org/officeDocument/2006/relationships/image" Target="../media/image57.svg"/><Relationship Id="rId7" Type="http://schemas.openxmlformats.org/officeDocument/2006/relationships/image" Target="../media/image17.svg"/><Relationship Id="rId2" Type="http://schemas.openxmlformats.org/officeDocument/2006/relationships/image" Target="../media/image56.pn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1.svg"/><Relationship Id="rId4" Type="http://schemas.openxmlformats.org/officeDocument/2006/relationships/image" Target="../media/image10.png"/></Relationships>
</file>

<file path=ppt/slides/_rels/slide28.xml.rels><?xml version="1.0" encoding="UTF-8" standalone="yes"?>
<Relationships xmlns="http://schemas.openxmlformats.org/package/2006/relationships"><Relationship Id="rId3" Type="http://schemas.openxmlformats.org/officeDocument/2006/relationships/image" Target="../media/image57.svg"/><Relationship Id="rId7" Type="http://schemas.openxmlformats.org/officeDocument/2006/relationships/image" Target="../media/image17.svg"/><Relationship Id="rId2" Type="http://schemas.openxmlformats.org/officeDocument/2006/relationships/image" Target="../media/image56.pn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1.svg"/><Relationship Id="rId4" Type="http://schemas.openxmlformats.org/officeDocument/2006/relationships/image" Target="../media/image10.png"/></Relationships>
</file>

<file path=ppt/slides/_rels/slide29.xml.rels><?xml version="1.0" encoding="UTF-8" standalone="yes"?>
<Relationships xmlns="http://schemas.openxmlformats.org/package/2006/relationships"><Relationship Id="rId3" Type="http://schemas.openxmlformats.org/officeDocument/2006/relationships/image" Target="../media/image57.svg"/><Relationship Id="rId7" Type="http://schemas.openxmlformats.org/officeDocument/2006/relationships/image" Target="../media/image17.svg"/><Relationship Id="rId2" Type="http://schemas.openxmlformats.org/officeDocument/2006/relationships/image" Target="../media/image56.pn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1.svg"/><Relationship Id="rId4" Type="http://schemas.openxmlformats.org/officeDocument/2006/relationships/image" Target="../media/image10.png"/></Relationships>
</file>

<file path=ppt/slides/_rels/slide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57.svg"/><Relationship Id="rId7" Type="http://schemas.openxmlformats.org/officeDocument/2006/relationships/image" Target="../media/image17.svg"/><Relationship Id="rId2" Type="http://schemas.openxmlformats.org/officeDocument/2006/relationships/image" Target="../media/image56.pn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1.svg"/><Relationship Id="rId4" Type="http://schemas.openxmlformats.org/officeDocument/2006/relationships/image" Target="../media/image10.png"/></Relationships>
</file>

<file path=ppt/slides/_rels/slide3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slide" Target="slide2.xml"/></Relationships>
</file>

<file path=ppt/slides/_rels/slide4.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7.xml"/><Relationship Id="rId5" Type="http://schemas.openxmlformats.org/officeDocument/2006/relationships/image" Target="../media/image15.svg"/><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slide" Target="slide2.xml"/><Relationship Id="rId5" Type="http://schemas.openxmlformats.org/officeDocument/2006/relationships/image" Target="../media/image17.svg"/><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5.svg"/><Relationship Id="rId7" Type="http://schemas.openxmlformats.org/officeDocument/2006/relationships/image" Target="../media/image23.sv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svg"/><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410981">
            <a:off x="848760" y="4492312"/>
            <a:ext cx="7906588" cy="1709800"/>
          </a:xfrm>
          <a:custGeom>
            <a:avLst/>
            <a:gdLst/>
            <a:ahLst/>
            <a:cxnLst/>
            <a:rect l="l" t="t" r="r" b="b"/>
            <a:pathLst>
              <a:path w="7906588" h="1709800">
                <a:moveTo>
                  <a:pt x="0" y="0"/>
                </a:moveTo>
                <a:lnTo>
                  <a:pt x="7906588" y="0"/>
                </a:lnTo>
                <a:lnTo>
                  <a:pt x="7906588" y="1709800"/>
                </a:lnTo>
                <a:lnTo>
                  <a:pt x="0" y="1709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pt-PT"/>
          </a:p>
        </p:txBody>
      </p:sp>
      <p:grpSp>
        <p:nvGrpSpPr>
          <p:cNvPr id="3" name="Group 3"/>
          <p:cNvGrpSpPr/>
          <p:nvPr/>
        </p:nvGrpSpPr>
        <p:grpSpPr>
          <a:xfrm>
            <a:off x="1028700" y="1028700"/>
            <a:ext cx="4581736" cy="627882"/>
            <a:chOff x="0" y="0"/>
            <a:chExt cx="6108981" cy="837176"/>
          </a:xfrm>
        </p:grpSpPr>
        <p:sp>
          <p:nvSpPr>
            <p:cNvPr id="4" name="Freeform 4"/>
            <p:cNvSpPr/>
            <p:nvPr/>
          </p:nvSpPr>
          <p:spPr>
            <a:xfrm>
              <a:off x="0" y="0"/>
              <a:ext cx="837176" cy="837176"/>
            </a:xfrm>
            <a:custGeom>
              <a:avLst/>
              <a:gdLst/>
              <a:ahLst/>
              <a:cxnLst/>
              <a:rect l="l" t="t" r="r" b="b"/>
              <a:pathLst>
                <a:path w="837176" h="837176">
                  <a:moveTo>
                    <a:pt x="0" y="0"/>
                  </a:moveTo>
                  <a:lnTo>
                    <a:pt x="837176" y="0"/>
                  </a:lnTo>
                  <a:lnTo>
                    <a:pt x="837176" y="837176"/>
                  </a:lnTo>
                  <a:lnTo>
                    <a:pt x="0" y="83717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pt-PT"/>
            </a:p>
          </p:txBody>
        </p:sp>
        <p:sp>
          <p:nvSpPr>
            <p:cNvPr id="5" name="TextBox 5"/>
            <p:cNvSpPr txBox="1"/>
            <p:nvPr/>
          </p:nvSpPr>
          <p:spPr>
            <a:xfrm>
              <a:off x="1324211" y="19445"/>
              <a:ext cx="4784770" cy="644707"/>
            </a:xfrm>
            <a:prstGeom prst="rect">
              <a:avLst/>
            </a:prstGeom>
          </p:spPr>
          <p:txBody>
            <a:bodyPr lIns="0" tIns="0" rIns="0" bIns="0" rtlCol="0" anchor="t">
              <a:spAutoFit/>
            </a:bodyPr>
            <a:lstStyle/>
            <a:p>
              <a:pPr>
                <a:lnSpc>
                  <a:spcPts val="4057"/>
                </a:lnSpc>
                <a:spcBef>
                  <a:spcPct val="0"/>
                </a:spcBef>
              </a:pPr>
              <a:r>
                <a:rPr lang="en-US" sz="2898" dirty="0">
                  <a:solidFill>
                    <a:srgbClr val="000000"/>
                  </a:solidFill>
                  <a:latin typeface="TT Commons Pro Bold"/>
                </a:rPr>
                <a:t>Group 11 </a:t>
              </a:r>
            </a:p>
          </p:txBody>
        </p:sp>
      </p:grpSp>
      <p:sp>
        <p:nvSpPr>
          <p:cNvPr id="6" name="Freeform 6"/>
          <p:cNvSpPr/>
          <p:nvPr/>
        </p:nvSpPr>
        <p:spPr>
          <a:xfrm>
            <a:off x="6415111" y="7658100"/>
            <a:ext cx="823889" cy="914162"/>
          </a:xfrm>
          <a:custGeom>
            <a:avLst/>
            <a:gdLst/>
            <a:ahLst/>
            <a:cxnLst/>
            <a:rect l="l" t="t" r="r" b="b"/>
            <a:pathLst>
              <a:path w="823889" h="914162">
                <a:moveTo>
                  <a:pt x="0" y="0"/>
                </a:moveTo>
                <a:lnTo>
                  <a:pt x="823888" y="0"/>
                </a:lnTo>
                <a:lnTo>
                  <a:pt x="823888" y="914163"/>
                </a:lnTo>
                <a:lnTo>
                  <a:pt x="0" y="91416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pt-PT"/>
          </a:p>
        </p:txBody>
      </p:sp>
      <p:sp>
        <p:nvSpPr>
          <p:cNvPr id="7" name="Freeform 7"/>
          <p:cNvSpPr/>
          <p:nvPr/>
        </p:nvSpPr>
        <p:spPr>
          <a:xfrm>
            <a:off x="15082039" y="7862119"/>
            <a:ext cx="3186911" cy="2497380"/>
          </a:xfrm>
          <a:custGeom>
            <a:avLst/>
            <a:gdLst/>
            <a:ahLst/>
            <a:cxnLst/>
            <a:rect l="l" t="t" r="r" b="b"/>
            <a:pathLst>
              <a:path w="3186911" h="2497380">
                <a:moveTo>
                  <a:pt x="0" y="0"/>
                </a:moveTo>
                <a:lnTo>
                  <a:pt x="3186911" y="0"/>
                </a:lnTo>
                <a:lnTo>
                  <a:pt x="3186911" y="2497380"/>
                </a:lnTo>
                <a:lnTo>
                  <a:pt x="0" y="249738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pt-PT"/>
          </a:p>
        </p:txBody>
      </p:sp>
      <p:sp>
        <p:nvSpPr>
          <p:cNvPr id="8" name="Freeform 8"/>
          <p:cNvSpPr/>
          <p:nvPr/>
        </p:nvSpPr>
        <p:spPr>
          <a:xfrm>
            <a:off x="16945141" y="-217008"/>
            <a:ext cx="1245708" cy="1245708"/>
          </a:xfrm>
          <a:custGeom>
            <a:avLst/>
            <a:gdLst/>
            <a:ahLst/>
            <a:cxnLst/>
            <a:rect l="l" t="t" r="r" b="b"/>
            <a:pathLst>
              <a:path w="1245708" h="1245708">
                <a:moveTo>
                  <a:pt x="0" y="0"/>
                </a:moveTo>
                <a:lnTo>
                  <a:pt x="1245708" y="0"/>
                </a:lnTo>
                <a:lnTo>
                  <a:pt x="1245708" y="1245708"/>
                </a:lnTo>
                <a:lnTo>
                  <a:pt x="0" y="1245708"/>
                </a:lnTo>
                <a:lnTo>
                  <a:pt x="0" y="0"/>
                </a:lnTo>
                <a:close/>
              </a:path>
            </a:pathLst>
          </a:custGeom>
          <a:blipFill>
            <a:blip r:embed="rId11"/>
            <a:stretch>
              <a:fillRect/>
            </a:stretch>
          </a:blipFill>
        </p:spPr>
        <p:txBody>
          <a:bodyPr/>
          <a:lstStyle/>
          <a:p>
            <a:endParaRPr lang="pt-PT"/>
          </a:p>
        </p:txBody>
      </p:sp>
      <p:sp>
        <p:nvSpPr>
          <p:cNvPr id="9" name="TextBox 9"/>
          <p:cNvSpPr txBox="1"/>
          <p:nvPr/>
        </p:nvSpPr>
        <p:spPr>
          <a:xfrm>
            <a:off x="1028700" y="3149348"/>
            <a:ext cx="16721207" cy="2124075"/>
          </a:xfrm>
          <a:prstGeom prst="rect">
            <a:avLst/>
          </a:prstGeom>
        </p:spPr>
        <p:txBody>
          <a:bodyPr lIns="0" tIns="0" rIns="0" bIns="0" rtlCol="0" anchor="t">
            <a:spAutoFit/>
          </a:bodyPr>
          <a:lstStyle/>
          <a:p>
            <a:pPr>
              <a:lnSpc>
                <a:spcPts val="16800"/>
              </a:lnSpc>
            </a:pPr>
            <a:r>
              <a:rPr lang="en-US" sz="14000" dirty="0">
                <a:solidFill>
                  <a:srgbClr val="000000"/>
                </a:solidFill>
                <a:latin typeface="TT Commons Pro Bold"/>
              </a:rPr>
              <a:t>Expense Manager</a:t>
            </a:r>
          </a:p>
        </p:txBody>
      </p:sp>
      <p:grpSp>
        <p:nvGrpSpPr>
          <p:cNvPr id="25" name="Group 19">
            <a:extLst>
              <a:ext uri="{FF2B5EF4-FFF2-40B4-BE49-F238E27FC236}">
                <a16:creationId xmlns:a16="http://schemas.microsoft.com/office/drawing/2014/main" id="{97F89011-97D0-49B8-35DD-0CA16B153830}"/>
              </a:ext>
            </a:extLst>
          </p:cNvPr>
          <p:cNvGrpSpPr/>
          <p:nvPr/>
        </p:nvGrpSpPr>
        <p:grpSpPr>
          <a:xfrm>
            <a:off x="1028700" y="8333604"/>
            <a:ext cx="12230098" cy="1000896"/>
            <a:chOff x="0" y="-85725"/>
            <a:chExt cx="2882195" cy="1334527"/>
          </a:xfrm>
        </p:grpSpPr>
        <p:sp>
          <p:nvSpPr>
            <p:cNvPr id="26" name="TextBox 20">
              <a:extLst>
                <a:ext uri="{FF2B5EF4-FFF2-40B4-BE49-F238E27FC236}">
                  <a16:creationId xmlns:a16="http://schemas.microsoft.com/office/drawing/2014/main" id="{08F5F7D1-2EB0-250E-50F3-D6E375589972}"/>
                </a:ext>
              </a:extLst>
            </p:cNvPr>
            <p:cNvSpPr txBox="1"/>
            <p:nvPr/>
          </p:nvSpPr>
          <p:spPr>
            <a:xfrm>
              <a:off x="76975" y="-85725"/>
              <a:ext cx="2805220" cy="573405"/>
            </a:xfrm>
            <a:prstGeom prst="rect">
              <a:avLst/>
            </a:prstGeom>
          </p:spPr>
          <p:txBody>
            <a:bodyPr lIns="0" tIns="0" rIns="0" bIns="0" rtlCol="0" anchor="t">
              <a:spAutoFit/>
            </a:bodyPr>
            <a:lstStyle/>
            <a:p>
              <a:pPr marL="0" lvl="0" indent="0">
                <a:lnSpc>
                  <a:spcPts val="3600"/>
                </a:lnSpc>
                <a:spcBef>
                  <a:spcPct val="0"/>
                </a:spcBef>
              </a:pPr>
              <a:r>
                <a:rPr lang="en-US" sz="2800" b="1" dirty="0" err="1">
                  <a:solidFill>
                    <a:srgbClr val="000000"/>
                  </a:solidFill>
                  <a:latin typeface="TT Commons Pro Bold" panose="020B0604020202020204" charset="0"/>
                </a:rPr>
                <a:t>Gestão</a:t>
              </a:r>
              <a:r>
                <a:rPr lang="en-US" sz="2800" b="1" dirty="0">
                  <a:solidFill>
                    <a:srgbClr val="000000"/>
                  </a:solidFill>
                  <a:latin typeface="TT Commons Pro Bold" panose="020B0604020202020204" charset="0"/>
                </a:rPr>
                <a:t> de </a:t>
              </a:r>
              <a:r>
                <a:rPr lang="en-US" sz="2800" b="1" dirty="0" err="1">
                  <a:solidFill>
                    <a:srgbClr val="000000"/>
                  </a:solidFill>
                  <a:latin typeface="TT Commons Pro Bold" panose="020B0604020202020204" charset="0"/>
                </a:rPr>
                <a:t>Projeto</a:t>
              </a:r>
              <a:r>
                <a:rPr lang="en-US" sz="2800" b="1" dirty="0">
                  <a:solidFill>
                    <a:srgbClr val="000000"/>
                  </a:solidFill>
                  <a:latin typeface="TT Commons Pro Bold" panose="020B0604020202020204" charset="0"/>
                </a:rPr>
                <a:t> de software</a:t>
              </a:r>
            </a:p>
          </p:txBody>
        </p:sp>
        <p:sp>
          <p:nvSpPr>
            <p:cNvPr id="27" name="TextBox 21">
              <a:extLst>
                <a:ext uri="{FF2B5EF4-FFF2-40B4-BE49-F238E27FC236}">
                  <a16:creationId xmlns:a16="http://schemas.microsoft.com/office/drawing/2014/main" id="{2065FB76-D378-6674-B918-7256DD6610FB}"/>
                </a:ext>
              </a:extLst>
            </p:cNvPr>
            <p:cNvSpPr txBox="1"/>
            <p:nvPr/>
          </p:nvSpPr>
          <p:spPr>
            <a:xfrm>
              <a:off x="0" y="675397"/>
              <a:ext cx="2805220" cy="573405"/>
            </a:xfrm>
            <a:prstGeom prst="rect">
              <a:avLst/>
            </a:prstGeom>
          </p:spPr>
          <p:txBody>
            <a:bodyPr lIns="0" tIns="0" rIns="0" bIns="0" rtlCol="0" anchor="t">
              <a:spAutoFit/>
            </a:bodyPr>
            <a:lstStyle/>
            <a:p>
              <a:pPr marL="0" lvl="0" indent="0">
                <a:lnSpc>
                  <a:spcPts val="3600"/>
                </a:lnSpc>
                <a:spcBef>
                  <a:spcPct val="0"/>
                </a:spcBef>
              </a:pPr>
              <a:r>
                <a:rPr lang="en-US" sz="2400" dirty="0">
                  <a:solidFill>
                    <a:srgbClr val="000000"/>
                  </a:solidFill>
                  <a:latin typeface="TT Commons Pro"/>
                </a:rPr>
                <a:t>Instituto Superior de </a:t>
              </a:r>
              <a:r>
                <a:rPr lang="en-US" sz="2400" dirty="0" err="1">
                  <a:solidFill>
                    <a:srgbClr val="000000"/>
                  </a:solidFill>
                  <a:latin typeface="TT Commons Pro"/>
                </a:rPr>
                <a:t>Engenharia</a:t>
              </a:r>
              <a:r>
                <a:rPr lang="en-US" sz="2400" dirty="0">
                  <a:solidFill>
                    <a:srgbClr val="000000"/>
                  </a:solidFill>
                  <a:latin typeface="TT Commons Pro"/>
                </a:rPr>
                <a:t> </a:t>
              </a:r>
              <a:r>
                <a:rPr lang="en-US" sz="2400" dirty="0" err="1">
                  <a:solidFill>
                    <a:srgbClr val="000000"/>
                  </a:solidFill>
                  <a:latin typeface="TT Commons Pro"/>
                </a:rPr>
                <a:t>Informática</a:t>
              </a:r>
              <a:r>
                <a:rPr lang="en-US" sz="2400" dirty="0">
                  <a:solidFill>
                    <a:srgbClr val="000000"/>
                  </a:solidFill>
                  <a:latin typeface="TT Commons Pro"/>
                </a:rPr>
                <a:t> </a:t>
              </a:r>
            </a:p>
          </p:txBody>
        </p:sp>
      </p:grpSp>
    </p:spTree>
  </p:cSld>
  <p:clrMapOvr>
    <a:masterClrMapping/>
  </p:clrMapOvr>
  <p:transition spd="med">
    <p:pull/>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373848" y="0"/>
            <a:ext cx="7165048" cy="10287000"/>
          </a:xfrm>
          <a:prstGeom prst="rect">
            <a:avLst/>
          </a:prstGeom>
          <a:solidFill>
            <a:srgbClr val="2A508D"/>
          </a:solidFill>
        </p:spPr>
        <p:txBody>
          <a:bodyPr/>
          <a:lstStyle/>
          <a:p>
            <a:endParaRPr lang="pt-PT"/>
          </a:p>
        </p:txBody>
      </p:sp>
      <p:grpSp>
        <p:nvGrpSpPr>
          <p:cNvPr id="3" name="Group 3"/>
          <p:cNvGrpSpPr/>
          <p:nvPr/>
        </p:nvGrpSpPr>
        <p:grpSpPr>
          <a:xfrm>
            <a:off x="-990600" y="2988126"/>
            <a:ext cx="6440358" cy="3131737"/>
            <a:chOff x="0" y="-1"/>
            <a:chExt cx="8587144" cy="4175650"/>
          </a:xfrm>
        </p:grpSpPr>
        <p:sp>
          <p:nvSpPr>
            <p:cNvPr id="4" name="TextBox 4"/>
            <p:cNvSpPr txBox="1"/>
            <p:nvPr/>
          </p:nvSpPr>
          <p:spPr>
            <a:xfrm>
              <a:off x="0" y="1727725"/>
              <a:ext cx="8587144" cy="2447924"/>
            </a:xfrm>
            <a:prstGeom prst="rect">
              <a:avLst/>
            </a:prstGeom>
          </p:spPr>
          <p:txBody>
            <a:bodyPr lIns="0" tIns="0" rIns="0" bIns="0" rtlCol="0" anchor="t">
              <a:spAutoFit/>
            </a:bodyPr>
            <a:lstStyle/>
            <a:p>
              <a:pPr algn="ctr">
                <a:lnSpc>
                  <a:spcPts val="7200"/>
                </a:lnSpc>
              </a:pPr>
              <a:r>
                <a:rPr lang="en-US" sz="6000" dirty="0">
                  <a:solidFill>
                    <a:srgbClr val="FFFFFF"/>
                  </a:solidFill>
                  <a:latin typeface="Shrikhand Bold"/>
                </a:rPr>
                <a:t>Release</a:t>
              </a:r>
            </a:p>
            <a:p>
              <a:pPr algn="ctr">
                <a:lnSpc>
                  <a:spcPts val="7200"/>
                </a:lnSpc>
              </a:pPr>
              <a:r>
                <a:rPr lang="en-US" sz="6000" dirty="0">
                  <a:solidFill>
                    <a:srgbClr val="FFFFFF"/>
                  </a:solidFill>
                  <a:latin typeface="Shrikhand Bold"/>
                </a:rPr>
                <a:t>plan</a:t>
              </a:r>
            </a:p>
          </p:txBody>
        </p:sp>
        <p:sp>
          <p:nvSpPr>
            <p:cNvPr id="5" name="Freeform 5"/>
            <p:cNvSpPr/>
            <p:nvPr/>
          </p:nvSpPr>
          <p:spPr>
            <a:xfrm rot="5400000">
              <a:off x="3473252" y="-679714"/>
              <a:ext cx="1330087" cy="2689514"/>
            </a:xfrm>
            <a:custGeom>
              <a:avLst/>
              <a:gdLst/>
              <a:ahLst/>
              <a:cxnLst/>
              <a:rect l="l" t="t" r="r" b="b"/>
              <a:pathLst>
                <a:path w="1330087" h="2689514">
                  <a:moveTo>
                    <a:pt x="0" y="0"/>
                  </a:moveTo>
                  <a:lnTo>
                    <a:pt x="1330087" y="0"/>
                  </a:lnTo>
                  <a:lnTo>
                    <a:pt x="1330087" y="2689515"/>
                  </a:lnTo>
                  <a:lnTo>
                    <a:pt x="0" y="268951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pt-PT"/>
            </a:p>
          </p:txBody>
        </p:sp>
      </p:grpSp>
      <p:sp>
        <p:nvSpPr>
          <p:cNvPr id="6" name="Freeform 6"/>
          <p:cNvSpPr/>
          <p:nvPr/>
        </p:nvSpPr>
        <p:spPr>
          <a:xfrm rot="-10467804">
            <a:off x="1634920" y="8248493"/>
            <a:ext cx="4462171" cy="2515042"/>
          </a:xfrm>
          <a:custGeom>
            <a:avLst/>
            <a:gdLst/>
            <a:ahLst/>
            <a:cxnLst/>
            <a:rect l="l" t="t" r="r" b="b"/>
            <a:pathLst>
              <a:path w="4462171" h="2515042">
                <a:moveTo>
                  <a:pt x="0" y="0"/>
                </a:moveTo>
                <a:lnTo>
                  <a:pt x="4462171" y="0"/>
                </a:lnTo>
                <a:lnTo>
                  <a:pt x="4462171" y="2515042"/>
                </a:lnTo>
                <a:lnTo>
                  <a:pt x="0" y="251504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pt-PT"/>
          </a:p>
        </p:txBody>
      </p:sp>
      <p:sp>
        <p:nvSpPr>
          <p:cNvPr id="7" name="AutoShape 7"/>
          <p:cNvSpPr/>
          <p:nvPr/>
        </p:nvSpPr>
        <p:spPr>
          <a:xfrm>
            <a:off x="8381883" y="2364865"/>
            <a:ext cx="0" cy="3651126"/>
          </a:xfrm>
          <a:prstGeom prst="line">
            <a:avLst/>
          </a:prstGeom>
          <a:ln w="57150" cap="rnd">
            <a:solidFill>
              <a:srgbClr val="3677DF"/>
            </a:solidFill>
            <a:prstDash val="solid"/>
            <a:headEnd type="none" w="sm" len="sm"/>
            <a:tailEnd type="none" w="sm" len="sm"/>
          </a:ln>
        </p:spPr>
        <p:txBody>
          <a:bodyPr/>
          <a:lstStyle/>
          <a:p>
            <a:endParaRPr lang="pt-PT"/>
          </a:p>
        </p:txBody>
      </p:sp>
      <p:sp>
        <p:nvSpPr>
          <p:cNvPr id="8" name="Freeform 8"/>
          <p:cNvSpPr/>
          <p:nvPr/>
        </p:nvSpPr>
        <p:spPr>
          <a:xfrm rot="210519">
            <a:off x="8026551" y="2016340"/>
            <a:ext cx="734319" cy="807751"/>
          </a:xfrm>
          <a:custGeom>
            <a:avLst/>
            <a:gdLst/>
            <a:ahLst/>
            <a:cxnLst/>
            <a:rect l="l" t="t" r="r" b="b"/>
            <a:pathLst>
              <a:path w="734319" h="807751">
                <a:moveTo>
                  <a:pt x="0" y="0"/>
                </a:moveTo>
                <a:lnTo>
                  <a:pt x="734319" y="0"/>
                </a:lnTo>
                <a:lnTo>
                  <a:pt x="734319" y="807751"/>
                </a:lnTo>
                <a:lnTo>
                  <a:pt x="0" y="80775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pt-PT"/>
          </a:p>
        </p:txBody>
      </p:sp>
      <p:sp>
        <p:nvSpPr>
          <p:cNvPr id="9" name="Freeform 9"/>
          <p:cNvSpPr/>
          <p:nvPr/>
        </p:nvSpPr>
        <p:spPr>
          <a:xfrm rot="222804">
            <a:off x="8014724" y="6016840"/>
            <a:ext cx="734319" cy="807751"/>
          </a:xfrm>
          <a:custGeom>
            <a:avLst/>
            <a:gdLst/>
            <a:ahLst/>
            <a:cxnLst/>
            <a:rect l="l" t="t" r="r" b="b"/>
            <a:pathLst>
              <a:path w="734319" h="807751">
                <a:moveTo>
                  <a:pt x="0" y="0"/>
                </a:moveTo>
                <a:lnTo>
                  <a:pt x="734319" y="0"/>
                </a:lnTo>
                <a:lnTo>
                  <a:pt x="734319" y="807751"/>
                </a:lnTo>
                <a:lnTo>
                  <a:pt x="0" y="80775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pt-PT"/>
          </a:p>
        </p:txBody>
      </p:sp>
      <p:grpSp>
        <p:nvGrpSpPr>
          <p:cNvPr id="10" name="Group 10"/>
          <p:cNvGrpSpPr/>
          <p:nvPr/>
        </p:nvGrpSpPr>
        <p:grpSpPr>
          <a:xfrm>
            <a:off x="9220686" y="2256565"/>
            <a:ext cx="8038614" cy="2917716"/>
            <a:chOff x="0" y="0"/>
            <a:chExt cx="10718152" cy="3890288"/>
          </a:xfrm>
        </p:grpSpPr>
        <p:sp>
          <p:nvSpPr>
            <p:cNvPr id="11" name="TextBox 11"/>
            <p:cNvSpPr txBox="1"/>
            <p:nvPr/>
          </p:nvSpPr>
          <p:spPr>
            <a:xfrm>
              <a:off x="0" y="-9525"/>
              <a:ext cx="10718152" cy="885825"/>
            </a:xfrm>
            <a:prstGeom prst="rect">
              <a:avLst/>
            </a:prstGeom>
          </p:spPr>
          <p:txBody>
            <a:bodyPr lIns="0" tIns="0" rIns="0" bIns="0" rtlCol="0" anchor="t">
              <a:spAutoFit/>
            </a:bodyPr>
            <a:lstStyle/>
            <a:p>
              <a:pPr marL="0" lvl="0" indent="0">
                <a:lnSpc>
                  <a:spcPts val="5215"/>
                </a:lnSpc>
                <a:spcBef>
                  <a:spcPct val="0"/>
                </a:spcBef>
              </a:pPr>
              <a:r>
                <a:rPr lang="en-US" sz="4345">
                  <a:solidFill>
                    <a:srgbClr val="000000"/>
                  </a:solidFill>
                  <a:latin typeface="Shrikhand"/>
                </a:rPr>
                <a:t>Release 1</a:t>
              </a:r>
            </a:p>
          </p:txBody>
        </p:sp>
        <p:sp>
          <p:nvSpPr>
            <p:cNvPr id="12" name="TextBox 12"/>
            <p:cNvSpPr txBox="1"/>
            <p:nvPr/>
          </p:nvSpPr>
          <p:spPr>
            <a:xfrm>
              <a:off x="0" y="965451"/>
              <a:ext cx="10718152" cy="2925021"/>
            </a:xfrm>
            <a:prstGeom prst="rect">
              <a:avLst/>
            </a:prstGeom>
          </p:spPr>
          <p:txBody>
            <a:bodyPr lIns="0" tIns="0" rIns="0" bIns="0" rtlCol="0" anchor="t">
              <a:spAutoFit/>
            </a:bodyPr>
            <a:lstStyle/>
            <a:p>
              <a:pPr>
                <a:lnSpc>
                  <a:spcPts val="4470"/>
                </a:lnSpc>
              </a:pPr>
              <a:r>
                <a:rPr lang="en-US" sz="2980" dirty="0">
                  <a:solidFill>
                    <a:srgbClr val="000000"/>
                  </a:solidFill>
                  <a:latin typeface="Arimo Bold"/>
                </a:rPr>
                <a:t>Goals:</a:t>
              </a:r>
            </a:p>
            <a:p>
              <a:pPr marL="643383" lvl="1" indent="-321692">
                <a:lnSpc>
                  <a:spcPts val="4470"/>
                </a:lnSpc>
                <a:buFont typeface="Arial"/>
                <a:buChar char="•"/>
              </a:pPr>
              <a:r>
                <a:rPr lang="en-US" sz="2980" dirty="0">
                  <a:solidFill>
                    <a:srgbClr val="000000"/>
                  </a:solidFill>
                  <a:latin typeface="Arimo"/>
                </a:rPr>
                <a:t>Track, Categorize and Analise expenses;</a:t>
              </a:r>
            </a:p>
            <a:p>
              <a:pPr marL="643383" lvl="1" indent="-321692">
                <a:lnSpc>
                  <a:spcPts val="4470"/>
                </a:lnSpc>
                <a:buFont typeface="Arial"/>
                <a:buChar char="•"/>
              </a:pPr>
              <a:r>
                <a:rPr lang="en-US" sz="2980" dirty="0">
                  <a:solidFill>
                    <a:srgbClr val="000000"/>
                  </a:solidFill>
                  <a:latin typeface="Arimo"/>
                </a:rPr>
                <a:t>Expense Summary;</a:t>
              </a:r>
            </a:p>
            <a:p>
              <a:pPr>
                <a:lnSpc>
                  <a:spcPts val="4172"/>
                </a:lnSpc>
              </a:pPr>
              <a:endParaRPr lang="en-US" sz="2980" dirty="0">
                <a:solidFill>
                  <a:srgbClr val="000000"/>
                </a:solidFill>
                <a:latin typeface="Arimo"/>
              </a:endParaRPr>
            </a:p>
          </p:txBody>
        </p:sp>
      </p:grpSp>
      <p:grpSp>
        <p:nvGrpSpPr>
          <p:cNvPr id="13" name="Group 13"/>
          <p:cNvGrpSpPr/>
          <p:nvPr/>
        </p:nvGrpSpPr>
        <p:grpSpPr>
          <a:xfrm>
            <a:off x="9220686" y="5993909"/>
            <a:ext cx="8038614" cy="2298464"/>
            <a:chOff x="0" y="0"/>
            <a:chExt cx="10718152" cy="3064619"/>
          </a:xfrm>
        </p:grpSpPr>
        <p:sp>
          <p:nvSpPr>
            <p:cNvPr id="14" name="TextBox 14"/>
            <p:cNvSpPr txBox="1"/>
            <p:nvPr/>
          </p:nvSpPr>
          <p:spPr>
            <a:xfrm>
              <a:off x="0" y="-9525"/>
              <a:ext cx="10718152" cy="885825"/>
            </a:xfrm>
            <a:prstGeom prst="rect">
              <a:avLst/>
            </a:prstGeom>
          </p:spPr>
          <p:txBody>
            <a:bodyPr lIns="0" tIns="0" rIns="0" bIns="0" rtlCol="0" anchor="t">
              <a:spAutoFit/>
            </a:bodyPr>
            <a:lstStyle/>
            <a:p>
              <a:pPr marL="0" lvl="0" indent="0">
                <a:lnSpc>
                  <a:spcPts val="5215"/>
                </a:lnSpc>
                <a:spcBef>
                  <a:spcPct val="0"/>
                </a:spcBef>
              </a:pPr>
              <a:r>
                <a:rPr lang="en-US" sz="4345">
                  <a:solidFill>
                    <a:srgbClr val="000000"/>
                  </a:solidFill>
                  <a:latin typeface="Shrikhand"/>
                </a:rPr>
                <a:t>Release 2</a:t>
              </a:r>
            </a:p>
          </p:txBody>
        </p:sp>
        <p:sp>
          <p:nvSpPr>
            <p:cNvPr id="15" name="TextBox 15"/>
            <p:cNvSpPr txBox="1"/>
            <p:nvPr/>
          </p:nvSpPr>
          <p:spPr>
            <a:xfrm>
              <a:off x="0" y="994026"/>
              <a:ext cx="10718152" cy="2070777"/>
            </a:xfrm>
            <a:prstGeom prst="rect">
              <a:avLst/>
            </a:prstGeom>
          </p:spPr>
          <p:txBody>
            <a:bodyPr lIns="0" tIns="0" rIns="0" bIns="0" rtlCol="0" anchor="t">
              <a:spAutoFit/>
            </a:bodyPr>
            <a:lstStyle/>
            <a:p>
              <a:pPr>
                <a:lnSpc>
                  <a:spcPts val="4172"/>
                </a:lnSpc>
              </a:pPr>
              <a:r>
                <a:rPr lang="en-US" sz="2980" dirty="0">
                  <a:solidFill>
                    <a:srgbClr val="000000"/>
                  </a:solidFill>
                  <a:latin typeface="Arimo Bold"/>
                </a:rPr>
                <a:t>Goals: </a:t>
              </a:r>
            </a:p>
            <a:p>
              <a:pPr marL="643383" lvl="1" indent="-321692">
                <a:lnSpc>
                  <a:spcPts val="4172"/>
                </a:lnSpc>
                <a:buFont typeface="Arial"/>
                <a:buChar char="•"/>
              </a:pPr>
              <a:r>
                <a:rPr lang="en-US" sz="2980" dirty="0">
                  <a:solidFill>
                    <a:srgbClr val="000000"/>
                  </a:solidFill>
                  <a:latin typeface="Arimo"/>
                </a:rPr>
                <a:t>Have a functional app with the missing features (Notifications).</a:t>
              </a:r>
            </a:p>
          </p:txBody>
        </p:sp>
      </p:grpSp>
      <p:sp>
        <p:nvSpPr>
          <p:cNvPr id="18" name="TextBox 14">
            <a:extLst>
              <a:ext uri="{FF2B5EF4-FFF2-40B4-BE49-F238E27FC236}">
                <a16:creationId xmlns:a16="http://schemas.microsoft.com/office/drawing/2014/main" id="{8B33ED55-4B07-F1EE-A634-D58AE1FAD8B2}"/>
              </a:ext>
            </a:extLst>
          </p:cNvPr>
          <p:cNvSpPr txBox="1"/>
          <p:nvPr/>
        </p:nvSpPr>
        <p:spPr>
          <a:xfrm>
            <a:off x="15240000" y="9182100"/>
            <a:ext cx="2057400" cy="409599"/>
          </a:xfrm>
          <a:prstGeom prst="rect">
            <a:avLst/>
          </a:prstGeom>
        </p:spPr>
        <p:txBody>
          <a:bodyPr wrap="square" lIns="0" tIns="0" rIns="0" bIns="0" rtlCol="0" anchor="t">
            <a:spAutoFit/>
          </a:bodyPr>
          <a:lstStyle/>
          <a:p>
            <a:pPr>
              <a:lnSpc>
                <a:spcPts val="3499"/>
              </a:lnSpc>
              <a:spcBef>
                <a:spcPct val="0"/>
              </a:spcBef>
            </a:pPr>
            <a:r>
              <a:rPr lang="en-US" sz="2499" u="sng" dirty="0">
                <a:latin typeface="Arimo"/>
                <a:hlinkClick r:id="rId8" action="ppaction://hlinksldjump">
                  <a:extLst>
                    <a:ext uri="{A12FA001-AC4F-418D-AE19-62706E023703}">
                      <ahyp:hlinkClr xmlns:ahyp="http://schemas.microsoft.com/office/drawing/2018/hyperlinkcolor" val="tx"/>
                    </a:ext>
                  </a:extLst>
                </a:hlinkClick>
              </a:rPr>
              <a:t>Back to Topics</a:t>
            </a:r>
          </a:p>
        </p:txBody>
      </p:sp>
    </p:spTree>
  </p:cSld>
  <p:clrMapOvr>
    <a:masterClrMapping/>
  </p:clrMapOvr>
  <p:transition spd="med">
    <p:pull/>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410981">
            <a:off x="3061956" y="5690059"/>
            <a:ext cx="12970194" cy="2804804"/>
          </a:xfrm>
          <a:custGeom>
            <a:avLst/>
            <a:gdLst/>
            <a:ahLst/>
            <a:cxnLst/>
            <a:rect l="l" t="t" r="r" b="b"/>
            <a:pathLst>
              <a:path w="12970194" h="2804804">
                <a:moveTo>
                  <a:pt x="0" y="0"/>
                </a:moveTo>
                <a:lnTo>
                  <a:pt x="12970194" y="0"/>
                </a:lnTo>
                <a:lnTo>
                  <a:pt x="12970194" y="2804804"/>
                </a:lnTo>
                <a:lnTo>
                  <a:pt x="0" y="280480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pt-PT"/>
          </a:p>
        </p:txBody>
      </p:sp>
      <p:sp>
        <p:nvSpPr>
          <p:cNvPr id="3" name="TextBox 3"/>
          <p:cNvSpPr txBox="1"/>
          <p:nvPr/>
        </p:nvSpPr>
        <p:spPr>
          <a:xfrm>
            <a:off x="2134880" y="2249965"/>
            <a:ext cx="14018239" cy="4552950"/>
          </a:xfrm>
          <a:prstGeom prst="rect">
            <a:avLst/>
          </a:prstGeom>
        </p:spPr>
        <p:txBody>
          <a:bodyPr lIns="0" tIns="0" rIns="0" bIns="0" rtlCol="0" anchor="t">
            <a:spAutoFit/>
          </a:bodyPr>
          <a:lstStyle/>
          <a:p>
            <a:pPr algn="ctr">
              <a:lnSpc>
                <a:spcPts val="17999"/>
              </a:lnSpc>
            </a:pPr>
            <a:r>
              <a:rPr lang="en-US" sz="14999">
                <a:solidFill>
                  <a:srgbClr val="000000"/>
                </a:solidFill>
                <a:latin typeface="TT Commons Pro Bold"/>
              </a:rPr>
              <a:t>Project Management</a:t>
            </a:r>
          </a:p>
        </p:txBody>
      </p:sp>
    </p:spTree>
  </p:cSld>
  <p:clrMapOvr>
    <a:masterClrMapping/>
  </p:clrMapOvr>
  <p:transition spd="med">
    <p:pull/>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p:nvPr/>
        </p:nvSpPr>
        <p:spPr>
          <a:xfrm>
            <a:off x="8575225" y="1215280"/>
            <a:ext cx="5790427" cy="242145"/>
          </a:xfrm>
          <a:custGeom>
            <a:avLst/>
            <a:gdLst/>
            <a:ahLst/>
            <a:cxnLst/>
            <a:rect l="l" t="t" r="r" b="b"/>
            <a:pathLst>
              <a:path w="5790427" h="242145">
                <a:moveTo>
                  <a:pt x="0" y="0"/>
                </a:moveTo>
                <a:lnTo>
                  <a:pt x="5790427" y="0"/>
                </a:lnTo>
                <a:lnTo>
                  <a:pt x="5790427" y="242145"/>
                </a:lnTo>
                <a:lnTo>
                  <a:pt x="0" y="24214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pt-PT"/>
          </a:p>
        </p:txBody>
      </p:sp>
      <p:sp>
        <p:nvSpPr>
          <p:cNvPr id="2" name="TextBox 2"/>
          <p:cNvSpPr txBox="1"/>
          <p:nvPr/>
        </p:nvSpPr>
        <p:spPr>
          <a:xfrm>
            <a:off x="4267200" y="266700"/>
            <a:ext cx="10098451" cy="1362075"/>
          </a:xfrm>
          <a:prstGeom prst="rect">
            <a:avLst/>
          </a:prstGeom>
        </p:spPr>
        <p:txBody>
          <a:bodyPr lIns="0" tIns="0" rIns="0" bIns="0" rtlCol="0" anchor="t">
            <a:spAutoFit/>
          </a:bodyPr>
          <a:lstStyle/>
          <a:p>
            <a:pPr>
              <a:lnSpc>
                <a:spcPts val="10799"/>
              </a:lnSpc>
            </a:pPr>
            <a:r>
              <a:rPr lang="en-US" sz="8999" dirty="0">
                <a:solidFill>
                  <a:srgbClr val="000000"/>
                </a:solidFill>
                <a:latin typeface="Shrikhand Bold"/>
              </a:rPr>
              <a:t>Project Lifecycle</a:t>
            </a:r>
          </a:p>
        </p:txBody>
      </p:sp>
      <p:sp>
        <p:nvSpPr>
          <p:cNvPr id="4" name="Freeform 4"/>
          <p:cNvSpPr/>
          <p:nvPr/>
        </p:nvSpPr>
        <p:spPr>
          <a:xfrm rot="2054170">
            <a:off x="10935432" y="3374266"/>
            <a:ext cx="1219686" cy="436038"/>
          </a:xfrm>
          <a:custGeom>
            <a:avLst/>
            <a:gdLst/>
            <a:ahLst/>
            <a:cxnLst/>
            <a:rect l="l" t="t" r="r" b="b"/>
            <a:pathLst>
              <a:path w="1219686" h="436038">
                <a:moveTo>
                  <a:pt x="0" y="0"/>
                </a:moveTo>
                <a:lnTo>
                  <a:pt x="1219686" y="0"/>
                </a:lnTo>
                <a:lnTo>
                  <a:pt x="1219686" y="436038"/>
                </a:lnTo>
                <a:lnTo>
                  <a:pt x="0" y="43603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pt-PT"/>
          </a:p>
        </p:txBody>
      </p:sp>
      <p:sp>
        <p:nvSpPr>
          <p:cNvPr id="5" name="Freeform 5"/>
          <p:cNvSpPr/>
          <p:nvPr/>
        </p:nvSpPr>
        <p:spPr>
          <a:xfrm rot="5928318">
            <a:off x="11795165" y="6297498"/>
            <a:ext cx="1219686" cy="436038"/>
          </a:xfrm>
          <a:custGeom>
            <a:avLst/>
            <a:gdLst/>
            <a:ahLst/>
            <a:cxnLst/>
            <a:rect l="l" t="t" r="r" b="b"/>
            <a:pathLst>
              <a:path w="1219686" h="436038">
                <a:moveTo>
                  <a:pt x="0" y="0"/>
                </a:moveTo>
                <a:lnTo>
                  <a:pt x="1219686" y="0"/>
                </a:lnTo>
                <a:lnTo>
                  <a:pt x="1219686" y="436038"/>
                </a:lnTo>
                <a:lnTo>
                  <a:pt x="0" y="43603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pt-PT"/>
          </a:p>
        </p:txBody>
      </p:sp>
      <p:sp>
        <p:nvSpPr>
          <p:cNvPr id="6" name="Freeform 6"/>
          <p:cNvSpPr/>
          <p:nvPr/>
        </p:nvSpPr>
        <p:spPr>
          <a:xfrm rot="9156594">
            <a:off x="9277168" y="8236993"/>
            <a:ext cx="1219686" cy="436038"/>
          </a:xfrm>
          <a:custGeom>
            <a:avLst/>
            <a:gdLst/>
            <a:ahLst/>
            <a:cxnLst/>
            <a:rect l="l" t="t" r="r" b="b"/>
            <a:pathLst>
              <a:path w="1219686" h="436038">
                <a:moveTo>
                  <a:pt x="0" y="0"/>
                </a:moveTo>
                <a:lnTo>
                  <a:pt x="1219686" y="0"/>
                </a:lnTo>
                <a:lnTo>
                  <a:pt x="1219686" y="436038"/>
                </a:lnTo>
                <a:lnTo>
                  <a:pt x="0" y="436038"/>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pt-PT"/>
          </a:p>
        </p:txBody>
      </p:sp>
      <p:sp>
        <p:nvSpPr>
          <p:cNvPr id="7" name="Freeform 7"/>
          <p:cNvSpPr/>
          <p:nvPr/>
        </p:nvSpPr>
        <p:spPr>
          <a:xfrm rot="-8550299">
            <a:off x="6026250" y="7664234"/>
            <a:ext cx="1219686" cy="436038"/>
          </a:xfrm>
          <a:custGeom>
            <a:avLst/>
            <a:gdLst/>
            <a:ahLst/>
            <a:cxnLst/>
            <a:rect l="l" t="t" r="r" b="b"/>
            <a:pathLst>
              <a:path w="1219686" h="436038">
                <a:moveTo>
                  <a:pt x="0" y="0"/>
                </a:moveTo>
                <a:lnTo>
                  <a:pt x="1219686" y="0"/>
                </a:lnTo>
                <a:lnTo>
                  <a:pt x="1219686" y="436037"/>
                </a:lnTo>
                <a:lnTo>
                  <a:pt x="0" y="436037"/>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pt-PT"/>
          </a:p>
        </p:txBody>
      </p:sp>
      <p:sp>
        <p:nvSpPr>
          <p:cNvPr id="8" name="Freeform 8"/>
          <p:cNvSpPr/>
          <p:nvPr/>
        </p:nvSpPr>
        <p:spPr>
          <a:xfrm rot="-243090">
            <a:off x="7754159" y="2533212"/>
            <a:ext cx="1219686" cy="436038"/>
          </a:xfrm>
          <a:custGeom>
            <a:avLst/>
            <a:gdLst/>
            <a:ahLst/>
            <a:cxnLst/>
            <a:rect l="l" t="t" r="r" b="b"/>
            <a:pathLst>
              <a:path w="1219686" h="436038">
                <a:moveTo>
                  <a:pt x="0" y="0"/>
                </a:moveTo>
                <a:lnTo>
                  <a:pt x="1219685" y="0"/>
                </a:lnTo>
                <a:lnTo>
                  <a:pt x="1219685" y="436038"/>
                </a:lnTo>
                <a:lnTo>
                  <a:pt x="0" y="436038"/>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pt-PT"/>
          </a:p>
        </p:txBody>
      </p:sp>
      <p:grpSp>
        <p:nvGrpSpPr>
          <p:cNvPr id="9" name="Group 9"/>
          <p:cNvGrpSpPr/>
          <p:nvPr/>
        </p:nvGrpSpPr>
        <p:grpSpPr>
          <a:xfrm>
            <a:off x="8930574" y="1943100"/>
            <a:ext cx="2289784" cy="2289784"/>
            <a:chOff x="0" y="0"/>
            <a:chExt cx="3053045" cy="3053045"/>
          </a:xfrm>
        </p:grpSpPr>
        <p:grpSp>
          <p:nvGrpSpPr>
            <p:cNvPr id="10" name="Group 10"/>
            <p:cNvGrpSpPr/>
            <p:nvPr/>
          </p:nvGrpSpPr>
          <p:grpSpPr>
            <a:xfrm>
              <a:off x="0" y="0"/>
              <a:ext cx="3053045" cy="3053045"/>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8B6FF"/>
              </a:solidFill>
            </p:spPr>
            <p:txBody>
              <a:bodyPr/>
              <a:lstStyle/>
              <a:p>
                <a:endParaRPr lang="pt-PT"/>
              </a:p>
            </p:txBody>
          </p:sp>
          <p:sp>
            <p:nvSpPr>
              <p:cNvPr id="12" name="TextBox 12"/>
              <p:cNvSpPr txBox="1"/>
              <p:nvPr/>
            </p:nvSpPr>
            <p:spPr>
              <a:xfrm>
                <a:off x="76200" y="38100"/>
                <a:ext cx="660400" cy="698500"/>
              </a:xfrm>
              <a:prstGeom prst="rect">
                <a:avLst/>
              </a:prstGeom>
            </p:spPr>
            <p:txBody>
              <a:bodyPr lIns="50800" tIns="50800" rIns="50800" bIns="50800" rtlCol="0" anchor="ctr"/>
              <a:lstStyle/>
              <a:p>
                <a:pPr algn="ctr">
                  <a:lnSpc>
                    <a:spcPts val="3120"/>
                  </a:lnSpc>
                </a:pPr>
                <a:endParaRPr/>
              </a:p>
            </p:txBody>
          </p:sp>
        </p:grpSp>
        <p:sp>
          <p:nvSpPr>
            <p:cNvPr id="13" name="Freeform 13"/>
            <p:cNvSpPr/>
            <p:nvPr/>
          </p:nvSpPr>
          <p:spPr>
            <a:xfrm>
              <a:off x="993130" y="785304"/>
              <a:ext cx="1524000" cy="1482436"/>
            </a:xfrm>
            <a:custGeom>
              <a:avLst/>
              <a:gdLst/>
              <a:ahLst/>
              <a:cxnLst/>
              <a:rect l="l" t="t" r="r" b="b"/>
              <a:pathLst>
                <a:path w="1524000" h="1482436">
                  <a:moveTo>
                    <a:pt x="0" y="0"/>
                  </a:moveTo>
                  <a:lnTo>
                    <a:pt x="1524000" y="0"/>
                  </a:lnTo>
                  <a:lnTo>
                    <a:pt x="1524000" y="1482437"/>
                  </a:lnTo>
                  <a:lnTo>
                    <a:pt x="0" y="1482437"/>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pt-PT"/>
            </a:p>
          </p:txBody>
        </p:sp>
      </p:grpSp>
      <p:grpSp>
        <p:nvGrpSpPr>
          <p:cNvPr id="14" name="Group 14"/>
          <p:cNvGrpSpPr/>
          <p:nvPr/>
        </p:nvGrpSpPr>
        <p:grpSpPr>
          <a:xfrm>
            <a:off x="11124531" y="3951017"/>
            <a:ext cx="2289784" cy="2289784"/>
            <a:chOff x="0" y="0"/>
            <a:chExt cx="3053045" cy="3053045"/>
          </a:xfrm>
        </p:grpSpPr>
        <p:grpSp>
          <p:nvGrpSpPr>
            <p:cNvPr id="15" name="Group 15"/>
            <p:cNvGrpSpPr/>
            <p:nvPr/>
          </p:nvGrpSpPr>
          <p:grpSpPr>
            <a:xfrm>
              <a:off x="0" y="0"/>
              <a:ext cx="3053045" cy="3053045"/>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BF63"/>
              </a:solidFill>
            </p:spPr>
            <p:txBody>
              <a:bodyPr/>
              <a:lstStyle/>
              <a:p>
                <a:endParaRPr lang="pt-PT"/>
              </a:p>
            </p:txBody>
          </p:sp>
          <p:sp>
            <p:nvSpPr>
              <p:cNvPr id="17" name="TextBox 17"/>
              <p:cNvSpPr txBox="1"/>
              <p:nvPr/>
            </p:nvSpPr>
            <p:spPr>
              <a:xfrm>
                <a:off x="76200" y="38100"/>
                <a:ext cx="660400" cy="698500"/>
              </a:xfrm>
              <a:prstGeom prst="rect">
                <a:avLst/>
              </a:prstGeom>
            </p:spPr>
            <p:txBody>
              <a:bodyPr lIns="50800" tIns="50800" rIns="50800" bIns="50800" rtlCol="0" anchor="ctr"/>
              <a:lstStyle/>
              <a:p>
                <a:pPr algn="ctr">
                  <a:lnSpc>
                    <a:spcPts val="3120"/>
                  </a:lnSpc>
                </a:pPr>
                <a:endParaRPr/>
              </a:p>
            </p:txBody>
          </p:sp>
        </p:grpSp>
        <p:sp>
          <p:nvSpPr>
            <p:cNvPr id="18" name="Freeform 18"/>
            <p:cNvSpPr/>
            <p:nvPr/>
          </p:nvSpPr>
          <p:spPr>
            <a:xfrm>
              <a:off x="797561" y="845826"/>
              <a:ext cx="1524000" cy="1524000"/>
            </a:xfrm>
            <a:custGeom>
              <a:avLst/>
              <a:gdLst/>
              <a:ahLst/>
              <a:cxnLst/>
              <a:rect l="l" t="t" r="r" b="b"/>
              <a:pathLst>
                <a:path w="1524000" h="1524000">
                  <a:moveTo>
                    <a:pt x="0" y="0"/>
                  </a:moveTo>
                  <a:lnTo>
                    <a:pt x="1524000" y="0"/>
                  </a:lnTo>
                  <a:lnTo>
                    <a:pt x="1524000" y="1524000"/>
                  </a:lnTo>
                  <a:lnTo>
                    <a:pt x="0" y="1524000"/>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pt-PT"/>
            </a:p>
          </p:txBody>
        </p:sp>
      </p:grpSp>
      <p:grpSp>
        <p:nvGrpSpPr>
          <p:cNvPr id="19" name="Group 19"/>
          <p:cNvGrpSpPr/>
          <p:nvPr/>
        </p:nvGrpSpPr>
        <p:grpSpPr>
          <a:xfrm>
            <a:off x="10153324" y="6680988"/>
            <a:ext cx="2289784" cy="2289784"/>
            <a:chOff x="0" y="0"/>
            <a:chExt cx="3053045" cy="3053045"/>
          </a:xfrm>
        </p:grpSpPr>
        <p:grpSp>
          <p:nvGrpSpPr>
            <p:cNvPr id="20" name="Group 20"/>
            <p:cNvGrpSpPr/>
            <p:nvPr/>
          </p:nvGrpSpPr>
          <p:grpSpPr>
            <a:xfrm>
              <a:off x="0" y="0"/>
              <a:ext cx="3053045" cy="3053045"/>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8CD1E"/>
              </a:solidFill>
            </p:spPr>
            <p:txBody>
              <a:bodyPr/>
              <a:lstStyle/>
              <a:p>
                <a:endParaRPr lang="pt-PT"/>
              </a:p>
            </p:txBody>
          </p:sp>
          <p:sp>
            <p:nvSpPr>
              <p:cNvPr id="22" name="TextBox 22"/>
              <p:cNvSpPr txBox="1"/>
              <p:nvPr/>
            </p:nvSpPr>
            <p:spPr>
              <a:xfrm>
                <a:off x="76200" y="38100"/>
                <a:ext cx="660400" cy="698500"/>
              </a:xfrm>
              <a:prstGeom prst="rect">
                <a:avLst/>
              </a:prstGeom>
            </p:spPr>
            <p:txBody>
              <a:bodyPr lIns="50800" tIns="50800" rIns="50800" bIns="50800" rtlCol="0" anchor="ctr"/>
              <a:lstStyle/>
              <a:p>
                <a:pPr algn="ctr">
                  <a:lnSpc>
                    <a:spcPts val="3120"/>
                  </a:lnSpc>
                </a:pPr>
                <a:endParaRPr/>
              </a:p>
            </p:txBody>
          </p:sp>
        </p:grpSp>
        <p:sp>
          <p:nvSpPr>
            <p:cNvPr id="23" name="Freeform 23"/>
            <p:cNvSpPr/>
            <p:nvPr/>
          </p:nvSpPr>
          <p:spPr>
            <a:xfrm>
              <a:off x="784148" y="822639"/>
              <a:ext cx="1524000" cy="1524000"/>
            </a:xfrm>
            <a:custGeom>
              <a:avLst/>
              <a:gdLst/>
              <a:ahLst/>
              <a:cxnLst/>
              <a:rect l="l" t="t" r="r" b="b"/>
              <a:pathLst>
                <a:path w="1524000" h="1524000">
                  <a:moveTo>
                    <a:pt x="0" y="0"/>
                  </a:moveTo>
                  <a:lnTo>
                    <a:pt x="1524000" y="0"/>
                  </a:lnTo>
                  <a:lnTo>
                    <a:pt x="1524000" y="1524000"/>
                  </a:lnTo>
                  <a:lnTo>
                    <a:pt x="0" y="1524000"/>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endParaRPr lang="pt-PT"/>
            </a:p>
          </p:txBody>
        </p:sp>
      </p:grpSp>
      <p:grpSp>
        <p:nvGrpSpPr>
          <p:cNvPr id="24" name="Group 24"/>
          <p:cNvGrpSpPr/>
          <p:nvPr/>
        </p:nvGrpSpPr>
        <p:grpSpPr>
          <a:xfrm>
            <a:off x="5786747" y="2112990"/>
            <a:ext cx="2289784" cy="2289784"/>
            <a:chOff x="0" y="0"/>
            <a:chExt cx="3053045" cy="3053045"/>
          </a:xfrm>
        </p:grpSpPr>
        <p:grpSp>
          <p:nvGrpSpPr>
            <p:cNvPr id="25" name="Group 25"/>
            <p:cNvGrpSpPr/>
            <p:nvPr/>
          </p:nvGrpSpPr>
          <p:grpSpPr>
            <a:xfrm>
              <a:off x="0" y="0"/>
              <a:ext cx="3053045" cy="3053045"/>
              <a:chOff x="0" y="0"/>
              <a:chExt cx="812800" cy="812800"/>
            </a:xfrm>
          </p:grpSpPr>
          <p:sp>
            <p:nvSpPr>
              <p:cNvPr id="26" name="Freeform 2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3131"/>
              </a:solidFill>
            </p:spPr>
            <p:txBody>
              <a:bodyPr/>
              <a:lstStyle/>
              <a:p>
                <a:endParaRPr lang="pt-PT"/>
              </a:p>
            </p:txBody>
          </p:sp>
          <p:sp>
            <p:nvSpPr>
              <p:cNvPr id="27" name="TextBox 27"/>
              <p:cNvSpPr txBox="1"/>
              <p:nvPr/>
            </p:nvSpPr>
            <p:spPr>
              <a:xfrm>
                <a:off x="76200" y="38100"/>
                <a:ext cx="660400" cy="698500"/>
              </a:xfrm>
              <a:prstGeom prst="rect">
                <a:avLst/>
              </a:prstGeom>
            </p:spPr>
            <p:txBody>
              <a:bodyPr lIns="50800" tIns="50800" rIns="50800" bIns="50800" rtlCol="0" anchor="ctr"/>
              <a:lstStyle/>
              <a:p>
                <a:pPr algn="ctr">
                  <a:lnSpc>
                    <a:spcPts val="3120"/>
                  </a:lnSpc>
                </a:pPr>
                <a:endParaRPr/>
              </a:p>
            </p:txBody>
          </p:sp>
        </p:grpSp>
        <p:sp>
          <p:nvSpPr>
            <p:cNvPr id="28" name="Freeform 28"/>
            <p:cNvSpPr/>
            <p:nvPr/>
          </p:nvSpPr>
          <p:spPr>
            <a:xfrm>
              <a:off x="1106579" y="724138"/>
              <a:ext cx="1067171" cy="1604769"/>
            </a:xfrm>
            <a:custGeom>
              <a:avLst/>
              <a:gdLst/>
              <a:ahLst/>
              <a:cxnLst/>
              <a:rect l="l" t="t" r="r" b="b"/>
              <a:pathLst>
                <a:path w="1067171" h="1604769">
                  <a:moveTo>
                    <a:pt x="0" y="0"/>
                  </a:moveTo>
                  <a:lnTo>
                    <a:pt x="1067171" y="0"/>
                  </a:lnTo>
                  <a:lnTo>
                    <a:pt x="1067171" y="1604769"/>
                  </a:lnTo>
                  <a:lnTo>
                    <a:pt x="0" y="1604769"/>
                  </a:lnTo>
                  <a:lnTo>
                    <a:pt x="0" y="0"/>
                  </a:lnTo>
                  <a:close/>
                </a:path>
              </a:pathLst>
            </a:custGeom>
            <a:blipFill>
              <a:blip r:embed="rId21">
                <a:extLst>
                  <a:ext uri="{96DAC541-7B7A-43D3-8B79-37D633B846F1}">
                    <asvg:svgBlip xmlns:asvg="http://schemas.microsoft.com/office/drawing/2016/SVG/main" r:embed="rId22"/>
                  </a:ext>
                </a:extLst>
              </a:blip>
              <a:stretch>
                <a:fillRect/>
              </a:stretch>
            </a:blipFill>
          </p:spPr>
          <p:txBody>
            <a:bodyPr/>
            <a:lstStyle/>
            <a:p>
              <a:endParaRPr lang="pt-PT"/>
            </a:p>
          </p:txBody>
        </p:sp>
      </p:grpSp>
      <p:sp>
        <p:nvSpPr>
          <p:cNvPr id="29" name="TextBox 29"/>
          <p:cNvSpPr txBox="1"/>
          <p:nvPr/>
        </p:nvSpPr>
        <p:spPr>
          <a:xfrm>
            <a:off x="4164074" y="2478860"/>
            <a:ext cx="1298823" cy="655372"/>
          </a:xfrm>
          <a:prstGeom prst="rect">
            <a:avLst/>
          </a:prstGeom>
        </p:spPr>
        <p:txBody>
          <a:bodyPr wrap="square" lIns="0" tIns="0" rIns="0" bIns="0" rtlCol="0" anchor="t">
            <a:spAutoFit/>
          </a:bodyPr>
          <a:lstStyle/>
          <a:p>
            <a:pPr algn="ctr">
              <a:lnSpc>
                <a:spcPts val="5599"/>
              </a:lnSpc>
            </a:pPr>
            <a:r>
              <a:rPr lang="en-US" sz="3999">
                <a:solidFill>
                  <a:srgbClr val="FF3131"/>
                </a:solidFill>
                <a:latin typeface="Arimo"/>
              </a:rPr>
              <a:t>Close</a:t>
            </a:r>
          </a:p>
        </p:txBody>
      </p:sp>
      <p:grpSp>
        <p:nvGrpSpPr>
          <p:cNvPr id="30" name="Group 30"/>
          <p:cNvGrpSpPr/>
          <p:nvPr/>
        </p:nvGrpSpPr>
        <p:grpSpPr>
          <a:xfrm>
            <a:off x="5012951" y="5105434"/>
            <a:ext cx="2289784" cy="2289784"/>
            <a:chOff x="0" y="0"/>
            <a:chExt cx="3053045" cy="3053045"/>
          </a:xfrm>
        </p:grpSpPr>
        <p:grpSp>
          <p:nvGrpSpPr>
            <p:cNvPr id="31" name="Group 31"/>
            <p:cNvGrpSpPr/>
            <p:nvPr/>
          </p:nvGrpSpPr>
          <p:grpSpPr>
            <a:xfrm>
              <a:off x="0" y="0"/>
              <a:ext cx="3053045" cy="3053045"/>
              <a:chOff x="0" y="0"/>
              <a:chExt cx="812800" cy="812800"/>
            </a:xfrm>
          </p:grpSpPr>
          <p:sp>
            <p:nvSpPr>
              <p:cNvPr id="32" name="Freeform 3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5757"/>
              </a:solidFill>
            </p:spPr>
            <p:txBody>
              <a:bodyPr/>
              <a:lstStyle/>
              <a:p>
                <a:endParaRPr lang="pt-PT"/>
              </a:p>
            </p:txBody>
          </p:sp>
          <p:sp>
            <p:nvSpPr>
              <p:cNvPr id="33" name="TextBox 33"/>
              <p:cNvSpPr txBox="1"/>
              <p:nvPr/>
            </p:nvSpPr>
            <p:spPr>
              <a:xfrm>
                <a:off x="76200" y="38100"/>
                <a:ext cx="660400" cy="698500"/>
              </a:xfrm>
              <a:prstGeom prst="rect">
                <a:avLst/>
              </a:prstGeom>
            </p:spPr>
            <p:txBody>
              <a:bodyPr lIns="50800" tIns="50800" rIns="50800" bIns="50800" rtlCol="0" anchor="ctr"/>
              <a:lstStyle/>
              <a:p>
                <a:pPr algn="ctr">
                  <a:lnSpc>
                    <a:spcPts val="3120"/>
                  </a:lnSpc>
                </a:pPr>
                <a:endParaRPr/>
              </a:p>
            </p:txBody>
          </p:sp>
        </p:grpSp>
        <p:sp>
          <p:nvSpPr>
            <p:cNvPr id="34" name="Freeform 34"/>
            <p:cNvSpPr/>
            <p:nvPr/>
          </p:nvSpPr>
          <p:spPr>
            <a:xfrm>
              <a:off x="797561" y="845826"/>
              <a:ext cx="1524000" cy="1524000"/>
            </a:xfrm>
            <a:custGeom>
              <a:avLst/>
              <a:gdLst/>
              <a:ahLst/>
              <a:cxnLst/>
              <a:rect l="l" t="t" r="r" b="b"/>
              <a:pathLst>
                <a:path w="1524000" h="1524000">
                  <a:moveTo>
                    <a:pt x="0" y="0"/>
                  </a:moveTo>
                  <a:lnTo>
                    <a:pt x="1524000" y="0"/>
                  </a:lnTo>
                  <a:lnTo>
                    <a:pt x="1524000" y="1524000"/>
                  </a:lnTo>
                  <a:lnTo>
                    <a:pt x="0" y="1524000"/>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pt-PT"/>
            </a:p>
          </p:txBody>
        </p:sp>
      </p:grpSp>
      <p:grpSp>
        <p:nvGrpSpPr>
          <p:cNvPr id="35" name="Group 35"/>
          <p:cNvGrpSpPr/>
          <p:nvPr/>
        </p:nvGrpSpPr>
        <p:grpSpPr>
          <a:xfrm>
            <a:off x="7022126" y="7338068"/>
            <a:ext cx="2289784" cy="2289784"/>
            <a:chOff x="0" y="0"/>
            <a:chExt cx="3053045" cy="3053045"/>
          </a:xfrm>
        </p:grpSpPr>
        <p:grpSp>
          <p:nvGrpSpPr>
            <p:cNvPr id="36" name="Group 36"/>
            <p:cNvGrpSpPr/>
            <p:nvPr/>
          </p:nvGrpSpPr>
          <p:grpSpPr>
            <a:xfrm>
              <a:off x="0" y="0"/>
              <a:ext cx="3053045" cy="3053045"/>
              <a:chOff x="0" y="0"/>
              <a:chExt cx="812800" cy="812800"/>
            </a:xfrm>
          </p:grpSpPr>
          <p:sp>
            <p:nvSpPr>
              <p:cNvPr id="37" name="Freeform 3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914D"/>
              </a:solidFill>
            </p:spPr>
            <p:txBody>
              <a:bodyPr/>
              <a:lstStyle/>
              <a:p>
                <a:endParaRPr lang="pt-PT"/>
              </a:p>
            </p:txBody>
          </p:sp>
          <p:sp>
            <p:nvSpPr>
              <p:cNvPr id="38" name="TextBox 38"/>
              <p:cNvSpPr txBox="1"/>
              <p:nvPr/>
            </p:nvSpPr>
            <p:spPr>
              <a:xfrm>
                <a:off x="76200" y="38100"/>
                <a:ext cx="660400" cy="698500"/>
              </a:xfrm>
              <a:prstGeom prst="rect">
                <a:avLst/>
              </a:prstGeom>
            </p:spPr>
            <p:txBody>
              <a:bodyPr lIns="50800" tIns="50800" rIns="50800" bIns="50800" rtlCol="0" anchor="ctr"/>
              <a:lstStyle/>
              <a:p>
                <a:pPr algn="ctr">
                  <a:lnSpc>
                    <a:spcPts val="3120"/>
                  </a:lnSpc>
                </a:pPr>
                <a:endParaRPr/>
              </a:p>
            </p:txBody>
          </p:sp>
        </p:grpSp>
        <p:sp>
          <p:nvSpPr>
            <p:cNvPr id="39" name="Freeform 39"/>
            <p:cNvSpPr/>
            <p:nvPr/>
          </p:nvSpPr>
          <p:spPr>
            <a:xfrm>
              <a:off x="528660" y="658048"/>
              <a:ext cx="2031545" cy="1877898"/>
            </a:xfrm>
            <a:custGeom>
              <a:avLst/>
              <a:gdLst/>
              <a:ahLst/>
              <a:cxnLst/>
              <a:rect l="l" t="t" r="r" b="b"/>
              <a:pathLst>
                <a:path w="2031545" h="1877898">
                  <a:moveTo>
                    <a:pt x="0" y="0"/>
                  </a:moveTo>
                  <a:lnTo>
                    <a:pt x="2031544" y="0"/>
                  </a:lnTo>
                  <a:lnTo>
                    <a:pt x="2031544" y="1877899"/>
                  </a:lnTo>
                  <a:lnTo>
                    <a:pt x="0" y="1877899"/>
                  </a:lnTo>
                  <a:lnTo>
                    <a:pt x="0" y="0"/>
                  </a:lnTo>
                  <a:close/>
                </a:path>
              </a:pathLst>
            </a:custGeom>
            <a:blipFill>
              <a:blip r:embed="rId23"/>
              <a:stretch>
                <a:fillRect/>
              </a:stretch>
            </a:blipFill>
          </p:spPr>
          <p:txBody>
            <a:bodyPr/>
            <a:lstStyle/>
            <a:p>
              <a:endParaRPr lang="pt-PT"/>
            </a:p>
          </p:txBody>
        </p:sp>
      </p:grpSp>
      <p:sp>
        <p:nvSpPr>
          <p:cNvPr id="40" name="TextBox 40"/>
          <p:cNvSpPr txBox="1"/>
          <p:nvPr/>
        </p:nvSpPr>
        <p:spPr>
          <a:xfrm>
            <a:off x="13414315" y="4365659"/>
            <a:ext cx="2308270" cy="1393825"/>
          </a:xfrm>
          <a:prstGeom prst="rect">
            <a:avLst/>
          </a:prstGeom>
        </p:spPr>
        <p:txBody>
          <a:bodyPr wrap="square" lIns="0" tIns="0" rIns="0" bIns="0" rtlCol="0" anchor="t">
            <a:spAutoFit/>
          </a:bodyPr>
          <a:lstStyle/>
          <a:p>
            <a:pPr algn="ctr">
              <a:lnSpc>
                <a:spcPts val="5599"/>
              </a:lnSpc>
            </a:pPr>
            <a:r>
              <a:rPr lang="en-US" sz="3999" dirty="0">
                <a:solidFill>
                  <a:srgbClr val="00BF63"/>
                </a:solidFill>
                <a:latin typeface="Arimo"/>
              </a:rPr>
              <a:t>Present </a:t>
            </a:r>
          </a:p>
          <a:p>
            <a:pPr algn="ctr">
              <a:lnSpc>
                <a:spcPts val="5599"/>
              </a:lnSpc>
            </a:pPr>
            <a:r>
              <a:rPr lang="en-US" sz="3999" dirty="0">
                <a:solidFill>
                  <a:srgbClr val="00BF63"/>
                </a:solidFill>
                <a:latin typeface="Arimo"/>
              </a:rPr>
              <a:t>to client</a:t>
            </a:r>
          </a:p>
        </p:txBody>
      </p:sp>
      <p:sp>
        <p:nvSpPr>
          <p:cNvPr id="41" name="TextBox 41"/>
          <p:cNvSpPr txBox="1"/>
          <p:nvPr/>
        </p:nvSpPr>
        <p:spPr>
          <a:xfrm>
            <a:off x="11545275" y="2218299"/>
            <a:ext cx="1016675" cy="655372"/>
          </a:xfrm>
          <a:prstGeom prst="rect">
            <a:avLst/>
          </a:prstGeom>
        </p:spPr>
        <p:txBody>
          <a:bodyPr wrap="square" lIns="0" tIns="0" rIns="0" bIns="0" rtlCol="0" anchor="t">
            <a:spAutoFit/>
          </a:bodyPr>
          <a:lstStyle/>
          <a:p>
            <a:pPr algn="ctr">
              <a:lnSpc>
                <a:spcPts val="5599"/>
              </a:lnSpc>
            </a:pPr>
            <a:r>
              <a:rPr lang="en-US" sz="3999" dirty="0">
                <a:solidFill>
                  <a:srgbClr val="38B6FF"/>
                </a:solidFill>
                <a:latin typeface="Arimo"/>
              </a:rPr>
              <a:t>Plan</a:t>
            </a:r>
          </a:p>
        </p:txBody>
      </p:sp>
      <p:sp>
        <p:nvSpPr>
          <p:cNvPr id="42" name="TextBox 42"/>
          <p:cNvSpPr txBox="1"/>
          <p:nvPr/>
        </p:nvSpPr>
        <p:spPr>
          <a:xfrm>
            <a:off x="12561950" y="7535320"/>
            <a:ext cx="2569518" cy="1393825"/>
          </a:xfrm>
          <a:prstGeom prst="rect">
            <a:avLst/>
          </a:prstGeom>
        </p:spPr>
        <p:txBody>
          <a:bodyPr wrap="square" lIns="0" tIns="0" rIns="0" bIns="0" rtlCol="0" anchor="t">
            <a:spAutoFit/>
          </a:bodyPr>
          <a:lstStyle/>
          <a:p>
            <a:pPr algn="ctr">
              <a:lnSpc>
                <a:spcPts val="5599"/>
              </a:lnSpc>
            </a:pPr>
            <a:r>
              <a:rPr lang="en-US" sz="3999" dirty="0">
                <a:solidFill>
                  <a:srgbClr val="F8CD1E"/>
                </a:solidFill>
                <a:latin typeface="Arimo"/>
              </a:rPr>
              <a:t>Execute &amp;</a:t>
            </a:r>
          </a:p>
          <a:p>
            <a:pPr algn="ctr">
              <a:lnSpc>
                <a:spcPts val="5599"/>
              </a:lnSpc>
            </a:pPr>
            <a:r>
              <a:rPr lang="en-US" sz="3999" dirty="0">
                <a:solidFill>
                  <a:srgbClr val="F8CD1E"/>
                </a:solidFill>
                <a:latin typeface="Arimo"/>
              </a:rPr>
              <a:t>Controlling </a:t>
            </a:r>
          </a:p>
        </p:txBody>
      </p:sp>
      <p:sp>
        <p:nvSpPr>
          <p:cNvPr id="43" name="TextBox 43"/>
          <p:cNvSpPr txBox="1"/>
          <p:nvPr/>
        </p:nvSpPr>
        <p:spPr>
          <a:xfrm>
            <a:off x="5786777" y="8369287"/>
            <a:ext cx="987921" cy="655372"/>
          </a:xfrm>
          <a:prstGeom prst="rect">
            <a:avLst/>
          </a:prstGeom>
        </p:spPr>
        <p:txBody>
          <a:bodyPr wrap="square" lIns="0" tIns="0" rIns="0" bIns="0" rtlCol="0" anchor="t">
            <a:spAutoFit/>
          </a:bodyPr>
          <a:lstStyle/>
          <a:p>
            <a:pPr algn="ctr">
              <a:lnSpc>
                <a:spcPts val="5599"/>
              </a:lnSpc>
            </a:pPr>
            <a:r>
              <a:rPr lang="en-US" sz="3999">
                <a:solidFill>
                  <a:srgbClr val="FF914D"/>
                </a:solidFill>
                <a:latin typeface="Arimo"/>
              </a:rPr>
              <a:t>Test</a:t>
            </a:r>
          </a:p>
        </p:txBody>
      </p:sp>
      <p:sp>
        <p:nvSpPr>
          <p:cNvPr id="44" name="TextBox 44"/>
          <p:cNvSpPr txBox="1"/>
          <p:nvPr/>
        </p:nvSpPr>
        <p:spPr>
          <a:xfrm>
            <a:off x="2565415" y="5501026"/>
            <a:ext cx="2248071" cy="1373518"/>
          </a:xfrm>
          <a:prstGeom prst="rect">
            <a:avLst/>
          </a:prstGeom>
        </p:spPr>
        <p:txBody>
          <a:bodyPr wrap="square" lIns="0" tIns="0" rIns="0" bIns="0" rtlCol="0" anchor="t">
            <a:spAutoFit/>
          </a:bodyPr>
          <a:lstStyle/>
          <a:p>
            <a:pPr algn="ctr">
              <a:lnSpc>
                <a:spcPts val="5599"/>
              </a:lnSpc>
            </a:pPr>
            <a:r>
              <a:rPr lang="en-US" sz="3999" dirty="0">
                <a:solidFill>
                  <a:srgbClr val="FF5757"/>
                </a:solidFill>
                <a:latin typeface="Arimo"/>
              </a:rPr>
              <a:t>Present</a:t>
            </a:r>
          </a:p>
          <a:p>
            <a:pPr algn="ctr">
              <a:lnSpc>
                <a:spcPts val="5599"/>
              </a:lnSpc>
            </a:pPr>
            <a:r>
              <a:rPr lang="en-US" sz="3999" dirty="0">
                <a:solidFill>
                  <a:srgbClr val="FF5757"/>
                </a:solidFill>
                <a:latin typeface="Arimo"/>
              </a:rPr>
              <a:t> to client</a:t>
            </a:r>
          </a:p>
        </p:txBody>
      </p:sp>
      <p:sp>
        <p:nvSpPr>
          <p:cNvPr id="45" name="Freeform 45"/>
          <p:cNvSpPr/>
          <p:nvPr/>
        </p:nvSpPr>
        <p:spPr>
          <a:xfrm rot="-4502705">
            <a:off x="5442687" y="4547716"/>
            <a:ext cx="1219686" cy="436038"/>
          </a:xfrm>
          <a:custGeom>
            <a:avLst/>
            <a:gdLst/>
            <a:ahLst/>
            <a:cxnLst/>
            <a:rect l="l" t="t" r="r" b="b"/>
            <a:pathLst>
              <a:path w="1219686" h="436038">
                <a:moveTo>
                  <a:pt x="0" y="0"/>
                </a:moveTo>
                <a:lnTo>
                  <a:pt x="1219686" y="0"/>
                </a:lnTo>
                <a:lnTo>
                  <a:pt x="1219686" y="436038"/>
                </a:lnTo>
                <a:lnTo>
                  <a:pt x="0" y="436038"/>
                </a:lnTo>
                <a:lnTo>
                  <a:pt x="0" y="0"/>
                </a:lnTo>
                <a:close/>
              </a:path>
            </a:pathLst>
          </a:custGeom>
          <a:blipFill>
            <a:blip r:embed="rId24">
              <a:extLst>
                <a:ext uri="{96DAC541-7B7A-43D3-8B79-37D633B846F1}">
                  <asvg:svgBlip xmlns:asvg="http://schemas.microsoft.com/office/drawing/2016/SVG/main" r:embed="rId25"/>
                </a:ext>
              </a:extLst>
            </a:blip>
            <a:stretch>
              <a:fillRect/>
            </a:stretch>
          </a:blipFill>
        </p:spPr>
        <p:txBody>
          <a:bodyPr/>
          <a:lstStyle/>
          <a:p>
            <a:endParaRPr lang="pt-PT"/>
          </a:p>
        </p:txBody>
      </p:sp>
      <p:pic>
        <p:nvPicPr>
          <p:cNvPr id="1026" name="Picture 2">
            <a:extLst>
              <a:ext uri="{FF2B5EF4-FFF2-40B4-BE49-F238E27FC236}">
                <a16:creationId xmlns:a16="http://schemas.microsoft.com/office/drawing/2014/main" id="{EE0B3E21-890B-9670-CFEA-F1B89AAACE54}"/>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6960209" y="5272250"/>
            <a:ext cx="3723053" cy="288607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pull/>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1008204" y="0"/>
            <a:ext cx="7279796" cy="10287000"/>
          </a:xfrm>
          <a:prstGeom prst="rect">
            <a:avLst/>
          </a:prstGeom>
          <a:solidFill>
            <a:srgbClr val="2A508D"/>
          </a:solidFill>
        </p:spPr>
        <p:txBody>
          <a:bodyPr/>
          <a:lstStyle/>
          <a:p>
            <a:endParaRPr lang="pt-PT"/>
          </a:p>
        </p:txBody>
      </p:sp>
      <p:pic>
        <p:nvPicPr>
          <p:cNvPr id="3" name="Picture 3"/>
          <p:cNvPicPr>
            <a:picLocks noChangeAspect="1"/>
          </p:cNvPicPr>
          <p:nvPr/>
        </p:nvPicPr>
        <p:blipFill>
          <a:blip r:embed="rId2"/>
          <a:stretch>
            <a:fillRect/>
          </a:stretch>
        </p:blipFill>
        <p:spPr>
          <a:xfrm>
            <a:off x="10961055" y="1904913"/>
            <a:ext cx="7374094" cy="6477173"/>
          </a:xfrm>
          <a:prstGeom prst="rect">
            <a:avLst/>
          </a:prstGeom>
        </p:spPr>
      </p:pic>
      <p:grpSp>
        <p:nvGrpSpPr>
          <p:cNvPr id="4" name="Group 4"/>
          <p:cNvGrpSpPr/>
          <p:nvPr/>
        </p:nvGrpSpPr>
        <p:grpSpPr>
          <a:xfrm>
            <a:off x="1028700" y="3061808"/>
            <a:ext cx="9192648" cy="1570434"/>
            <a:chOff x="0" y="0"/>
            <a:chExt cx="1520007" cy="259672"/>
          </a:xfrm>
        </p:grpSpPr>
        <p:sp>
          <p:nvSpPr>
            <p:cNvPr id="5" name="Freeform 5"/>
            <p:cNvSpPr/>
            <p:nvPr/>
          </p:nvSpPr>
          <p:spPr>
            <a:xfrm>
              <a:off x="0" y="0"/>
              <a:ext cx="1520007" cy="259672"/>
            </a:xfrm>
            <a:custGeom>
              <a:avLst/>
              <a:gdLst/>
              <a:ahLst/>
              <a:cxnLst/>
              <a:rect l="l" t="t" r="r" b="b"/>
              <a:pathLst>
                <a:path w="1520007" h="259672">
                  <a:moveTo>
                    <a:pt x="0" y="0"/>
                  </a:moveTo>
                  <a:lnTo>
                    <a:pt x="1520007" y="0"/>
                  </a:lnTo>
                  <a:lnTo>
                    <a:pt x="1520007" y="259672"/>
                  </a:lnTo>
                  <a:lnTo>
                    <a:pt x="0" y="259672"/>
                  </a:lnTo>
                  <a:close/>
                </a:path>
              </a:pathLst>
            </a:custGeom>
            <a:solidFill>
              <a:srgbClr val="DDE1FF"/>
            </a:solidFill>
          </p:spPr>
          <p:txBody>
            <a:bodyPr/>
            <a:lstStyle/>
            <a:p>
              <a:endParaRPr lang="pt-PT"/>
            </a:p>
          </p:txBody>
        </p:sp>
        <p:sp>
          <p:nvSpPr>
            <p:cNvPr id="6" name="TextBox 6"/>
            <p:cNvSpPr txBox="1"/>
            <p:nvPr/>
          </p:nvSpPr>
          <p:spPr>
            <a:xfrm>
              <a:off x="0" y="-95250"/>
              <a:ext cx="1520007" cy="354922"/>
            </a:xfrm>
            <a:prstGeom prst="rect">
              <a:avLst/>
            </a:prstGeom>
          </p:spPr>
          <p:txBody>
            <a:bodyPr lIns="50800" tIns="50800" rIns="50800" bIns="50800" rtlCol="0" anchor="ctr"/>
            <a:lstStyle/>
            <a:p>
              <a:pPr algn="ctr">
                <a:lnSpc>
                  <a:spcPts val="4199"/>
                </a:lnSpc>
              </a:pPr>
              <a:endParaRPr lang="en-US" sz="2799" dirty="0">
                <a:solidFill>
                  <a:srgbClr val="000000"/>
                </a:solidFill>
                <a:latin typeface="Arimo Bold"/>
              </a:endParaRPr>
            </a:p>
            <a:p>
              <a:pPr algn="ctr">
                <a:lnSpc>
                  <a:spcPts val="4199"/>
                </a:lnSpc>
              </a:pPr>
              <a:r>
                <a:rPr lang="en-US" sz="2799" dirty="0">
                  <a:solidFill>
                    <a:srgbClr val="000000"/>
                  </a:solidFill>
                  <a:latin typeface="Arimo Bold"/>
                </a:rPr>
                <a:t>Sprint 1</a:t>
              </a:r>
            </a:p>
            <a:p>
              <a:pPr algn="ctr">
                <a:lnSpc>
                  <a:spcPts val="3749"/>
                </a:lnSpc>
              </a:pPr>
              <a:r>
                <a:rPr lang="en-US" sz="2499" dirty="0">
                  <a:solidFill>
                    <a:srgbClr val="000000"/>
                  </a:solidFill>
                  <a:latin typeface="Arimo Italics"/>
                </a:rPr>
                <a:t>Budget</a:t>
              </a:r>
              <a:r>
                <a:rPr lang="en-US" sz="2499" dirty="0">
                  <a:solidFill>
                    <a:srgbClr val="000000"/>
                  </a:solidFill>
                  <a:latin typeface="Arimo"/>
                </a:rPr>
                <a:t>: 38 </a:t>
              </a:r>
              <a:r>
                <a:rPr lang="en-US" sz="2499" dirty="0" err="1">
                  <a:solidFill>
                    <a:srgbClr val="000000"/>
                  </a:solidFill>
                  <a:latin typeface="Arimo"/>
                </a:rPr>
                <a:t>hrs</a:t>
              </a:r>
              <a:r>
                <a:rPr lang="en-US" sz="2499" dirty="0">
                  <a:solidFill>
                    <a:srgbClr val="000000"/>
                  </a:solidFill>
                  <a:latin typeface="Arimo"/>
                </a:rPr>
                <a:t> 30 min </a:t>
              </a:r>
            </a:p>
            <a:p>
              <a:pPr algn="ctr">
                <a:lnSpc>
                  <a:spcPts val="3749"/>
                </a:lnSpc>
              </a:pPr>
              <a:r>
                <a:rPr lang="en-US" sz="2499" dirty="0">
                  <a:solidFill>
                    <a:srgbClr val="000000"/>
                  </a:solidFill>
                  <a:latin typeface="Arimo Italics"/>
                </a:rPr>
                <a:t>Spent</a:t>
              </a:r>
              <a:r>
                <a:rPr lang="en-US" sz="2499" dirty="0">
                  <a:solidFill>
                    <a:srgbClr val="000000"/>
                  </a:solidFill>
                  <a:latin typeface="Arimo"/>
                </a:rPr>
                <a:t>: 35 </a:t>
              </a:r>
              <a:r>
                <a:rPr lang="en-US" sz="2499" dirty="0" err="1">
                  <a:solidFill>
                    <a:srgbClr val="000000"/>
                  </a:solidFill>
                  <a:latin typeface="Arimo"/>
                </a:rPr>
                <a:t>hrs</a:t>
              </a:r>
              <a:r>
                <a:rPr lang="en-US" sz="2499" dirty="0">
                  <a:solidFill>
                    <a:srgbClr val="000000"/>
                  </a:solidFill>
                  <a:latin typeface="Arimo"/>
                </a:rPr>
                <a:t> 50 min</a:t>
              </a:r>
            </a:p>
          </p:txBody>
        </p:sp>
      </p:grpSp>
      <p:grpSp>
        <p:nvGrpSpPr>
          <p:cNvPr id="7" name="Group 7"/>
          <p:cNvGrpSpPr/>
          <p:nvPr/>
        </p:nvGrpSpPr>
        <p:grpSpPr>
          <a:xfrm>
            <a:off x="1028700" y="5143500"/>
            <a:ext cx="9192648" cy="1570434"/>
            <a:chOff x="0" y="0"/>
            <a:chExt cx="1520007" cy="259672"/>
          </a:xfrm>
        </p:grpSpPr>
        <p:sp>
          <p:nvSpPr>
            <p:cNvPr id="8" name="Freeform 8"/>
            <p:cNvSpPr/>
            <p:nvPr/>
          </p:nvSpPr>
          <p:spPr>
            <a:xfrm>
              <a:off x="0" y="0"/>
              <a:ext cx="1520007" cy="259672"/>
            </a:xfrm>
            <a:custGeom>
              <a:avLst/>
              <a:gdLst/>
              <a:ahLst/>
              <a:cxnLst/>
              <a:rect l="l" t="t" r="r" b="b"/>
              <a:pathLst>
                <a:path w="1520007" h="259672">
                  <a:moveTo>
                    <a:pt x="0" y="0"/>
                  </a:moveTo>
                  <a:lnTo>
                    <a:pt x="1520007" y="0"/>
                  </a:lnTo>
                  <a:lnTo>
                    <a:pt x="1520007" y="259672"/>
                  </a:lnTo>
                  <a:lnTo>
                    <a:pt x="0" y="259672"/>
                  </a:lnTo>
                  <a:close/>
                </a:path>
              </a:pathLst>
            </a:custGeom>
            <a:solidFill>
              <a:srgbClr val="DDE1FF"/>
            </a:solidFill>
          </p:spPr>
          <p:txBody>
            <a:bodyPr/>
            <a:lstStyle/>
            <a:p>
              <a:endParaRPr lang="pt-PT"/>
            </a:p>
          </p:txBody>
        </p:sp>
        <p:sp>
          <p:nvSpPr>
            <p:cNvPr id="9" name="TextBox 9"/>
            <p:cNvSpPr txBox="1"/>
            <p:nvPr/>
          </p:nvSpPr>
          <p:spPr>
            <a:xfrm>
              <a:off x="0" y="-95250"/>
              <a:ext cx="1520007" cy="354922"/>
            </a:xfrm>
            <a:prstGeom prst="rect">
              <a:avLst/>
            </a:prstGeom>
          </p:spPr>
          <p:txBody>
            <a:bodyPr lIns="50800" tIns="50800" rIns="50800" bIns="50800" rtlCol="0" anchor="ctr"/>
            <a:lstStyle/>
            <a:p>
              <a:pPr algn="ctr">
                <a:lnSpc>
                  <a:spcPts val="4199"/>
                </a:lnSpc>
              </a:pPr>
              <a:endParaRPr lang="en-US" sz="2799" dirty="0">
                <a:solidFill>
                  <a:srgbClr val="000000"/>
                </a:solidFill>
                <a:latin typeface="Arimo Bold"/>
              </a:endParaRPr>
            </a:p>
            <a:p>
              <a:pPr algn="ctr">
                <a:lnSpc>
                  <a:spcPts val="4199"/>
                </a:lnSpc>
              </a:pPr>
              <a:r>
                <a:rPr lang="en-US" sz="2799" dirty="0">
                  <a:solidFill>
                    <a:srgbClr val="000000"/>
                  </a:solidFill>
                  <a:latin typeface="Arimo Bold"/>
                </a:rPr>
                <a:t>Sprint 2</a:t>
              </a:r>
            </a:p>
            <a:p>
              <a:pPr algn="ctr">
                <a:lnSpc>
                  <a:spcPts val="3749"/>
                </a:lnSpc>
              </a:pPr>
              <a:r>
                <a:rPr lang="en-US" sz="2499" dirty="0">
                  <a:solidFill>
                    <a:srgbClr val="000000"/>
                  </a:solidFill>
                  <a:latin typeface="Arimo Italics"/>
                </a:rPr>
                <a:t>Budget</a:t>
              </a:r>
              <a:r>
                <a:rPr lang="en-US" sz="2499" dirty="0">
                  <a:solidFill>
                    <a:srgbClr val="000000"/>
                  </a:solidFill>
                  <a:latin typeface="Arimo"/>
                </a:rPr>
                <a:t>: 37 </a:t>
              </a:r>
              <a:r>
                <a:rPr lang="en-US" sz="2499" dirty="0" err="1">
                  <a:solidFill>
                    <a:srgbClr val="000000"/>
                  </a:solidFill>
                  <a:latin typeface="Arimo"/>
                </a:rPr>
                <a:t>hrs</a:t>
              </a:r>
              <a:r>
                <a:rPr lang="en-US" sz="2499" dirty="0">
                  <a:solidFill>
                    <a:srgbClr val="000000"/>
                  </a:solidFill>
                  <a:latin typeface="Arimo"/>
                </a:rPr>
                <a:t> 40 min</a:t>
              </a:r>
            </a:p>
            <a:p>
              <a:pPr algn="ctr">
                <a:lnSpc>
                  <a:spcPts val="3749"/>
                </a:lnSpc>
              </a:pPr>
              <a:r>
                <a:rPr lang="en-US" sz="2499" dirty="0">
                  <a:solidFill>
                    <a:srgbClr val="000000"/>
                  </a:solidFill>
                  <a:latin typeface="Arimo"/>
                </a:rPr>
                <a:t> </a:t>
              </a:r>
              <a:r>
                <a:rPr lang="en-US" sz="2499" dirty="0">
                  <a:solidFill>
                    <a:srgbClr val="000000"/>
                  </a:solidFill>
                  <a:latin typeface="Arimo Italics"/>
                </a:rPr>
                <a:t>Spent</a:t>
              </a:r>
              <a:r>
                <a:rPr lang="en-US" sz="2499" dirty="0">
                  <a:solidFill>
                    <a:srgbClr val="000000"/>
                  </a:solidFill>
                  <a:latin typeface="Arimo"/>
                </a:rPr>
                <a:t>: 33 </a:t>
              </a:r>
              <a:r>
                <a:rPr lang="en-US" sz="2499" dirty="0" err="1">
                  <a:solidFill>
                    <a:srgbClr val="000000"/>
                  </a:solidFill>
                  <a:latin typeface="Arimo"/>
                </a:rPr>
                <a:t>hrs</a:t>
              </a:r>
              <a:r>
                <a:rPr lang="en-US" sz="2499" dirty="0">
                  <a:solidFill>
                    <a:srgbClr val="000000"/>
                  </a:solidFill>
                  <a:latin typeface="Arimo"/>
                </a:rPr>
                <a:t> 40 min</a:t>
              </a:r>
            </a:p>
          </p:txBody>
        </p:sp>
      </p:grpSp>
      <p:grpSp>
        <p:nvGrpSpPr>
          <p:cNvPr id="10" name="Group 10"/>
          <p:cNvGrpSpPr/>
          <p:nvPr/>
        </p:nvGrpSpPr>
        <p:grpSpPr>
          <a:xfrm>
            <a:off x="1028700" y="7229475"/>
            <a:ext cx="9192648" cy="1570434"/>
            <a:chOff x="0" y="0"/>
            <a:chExt cx="1520007" cy="259672"/>
          </a:xfrm>
        </p:grpSpPr>
        <p:sp>
          <p:nvSpPr>
            <p:cNvPr id="11" name="Freeform 11"/>
            <p:cNvSpPr/>
            <p:nvPr/>
          </p:nvSpPr>
          <p:spPr>
            <a:xfrm>
              <a:off x="0" y="0"/>
              <a:ext cx="1520007" cy="259672"/>
            </a:xfrm>
            <a:custGeom>
              <a:avLst/>
              <a:gdLst/>
              <a:ahLst/>
              <a:cxnLst/>
              <a:rect l="l" t="t" r="r" b="b"/>
              <a:pathLst>
                <a:path w="1520007" h="259672">
                  <a:moveTo>
                    <a:pt x="0" y="0"/>
                  </a:moveTo>
                  <a:lnTo>
                    <a:pt x="1520007" y="0"/>
                  </a:lnTo>
                  <a:lnTo>
                    <a:pt x="1520007" y="259672"/>
                  </a:lnTo>
                  <a:lnTo>
                    <a:pt x="0" y="259672"/>
                  </a:lnTo>
                  <a:close/>
                </a:path>
              </a:pathLst>
            </a:custGeom>
            <a:solidFill>
              <a:srgbClr val="DDE1FF"/>
            </a:solidFill>
          </p:spPr>
          <p:txBody>
            <a:bodyPr/>
            <a:lstStyle/>
            <a:p>
              <a:endParaRPr lang="pt-PT"/>
            </a:p>
          </p:txBody>
        </p:sp>
        <p:sp>
          <p:nvSpPr>
            <p:cNvPr id="12" name="TextBox 12"/>
            <p:cNvSpPr txBox="1"/>
            <p:nvPr/>
          </p:nvSpPr>
          <p:spPr>
            <a:xfrm>
              <a:off x="0" y="-95250"/>
              <a:ext cx="1520007" cy="354922"/>
            </a:xfrm>
            <a:prstGeom prst="rect">
              <a:avLst/>
            </a:prstGeom>
          </p:spPr>
          <p:txBody>
            <a:bodyPr lIns="50800" tIns="50800" rIns="50800" bIns="50800" rtlCol="0" anchor="ctr"/>
            <a:lstStyle/>
            <a:p>
              <a:pPr algn="ctr">
                <a:lnSpc>
                  <a:spcPts val="4199"/>
                </a:lnSpc>
              </a:pPr>
              <a:endParaRPr lang="en-US" sz="2799" dirty="0">
                <a:solidFill>
                  <a:srgbClr val="000000"/>
                </a:solidFill>
                <a:latin typeface="Arimo Bold"/>
              </a:endParaRPr>
            </a:p>
            <a:p>
              <a:pPr algn="ctr">
                <a:lnSpc>
                  <a:spcPts val="4199"/>
                </a:lnSpc>
              </a:pPr>
              <a:r>
                <a:rPr lang="en-US" sz="2799" dirty="0">
                  <a:solidFill>
                    <a:srgbClr val="000000"/>
                  </a:solidFill>
                  <a:latin typeface="Arimo Bold"/>
                </a:rPr>
                <a:t>Sprint 3</a:t>
              </a:r>
            </a:p>
            <a:p>
              <a:pPr algn="ctr">
                <a:lnSpc>
                  <a:spcPts val="3749"/>
                </a:lnSpc>
              </a:pPr>
              <a:r>
                <a:rPr lang="en-US" sz="2499" dirty="0">
                  <a:solidFill>
                    <a:srgbClr val="000000"/>
                  </a:solidFill>
                  <a:latin typeface="Arimo"/>
                </a:rPr>
                <a:t>Budget: 37 </a:t>
              </a:r>
              <a:r>
                <a:rPr lang="en-US" sz="2499" dirty="0" err="1">
                  <a:solidFill>
                    <a:srgbClr val="000000"/>
                  </a:solidFill>
                  <a:latin typeface="Arimo"/>
                </a:rPr>
                <a:t>hrs</a:t>
              </a:r>
              <a:r>
                <a:rPr lang="en-US" sz="2499" dirty="0">
                  <a:solidFill>
                    <a:srgbClr val="000000"/>
                  </a:solidFill>
                  <a:latin typeface="Arimo"/>
                </a:rPr>
                <a:t> 40 min</a:t>
              </a:r>
            </a:p>
            <a:p>
              <a:pPr algn="ctr">
                <a:lnSpc>
                  <a:spcPts val="3749"/>
                </a:lnSpc>
              </a:pPr>
              <a:r>
                <a:rPr lang="en-US" sz="2499" dirty="0">
                  <a:solidFill>
                    <a:srgbClr val="000000"/>
                  </a:solidFill>
                  <a:latin typeface="Arimo"/>
                </a:rPr>
                <a:t>Spent: 37 </a:t>
              </a:r>
              <a:r>
                <a:rPr lang="en-US" sz="2499" dirty="0" err="1">
                  <a:solidFill>
                    <a:srgbClr val="000000"/>
                  </a:solidFill>
                  <a:latin typeface="Arimo"/>
                </a:rPr>
                <a:t>hrs</a:t>
              </a:r>
              <a:r>
                <a:rPr lang="en-US" sz="2499" dirty="0">
                  <a:solidFill>
                    <a:srgbClr val="000000"/>
                  </a:solidFill>
                  <a:latin typeface="Arimo"/>
                </a:rPr>
                <a:t> 35 min</a:t>
              </a:r>
            </a:p>
          </p:txBody>
        </p:sp>
      </p:grpSp>
      <p:sp>
        <p:nvSpPr>
          <p:cNvPr id="13" name="Freeform 13"/>
          <p:cNvSpPr/>
          <p:nvPr/>
        </p:nvSpPr>
        <p:spPr>
          <a:xfrm rot="1058355">
            <a:off x="6714179" y="1522171"/>
            <a:ext cx="3772315" cy="1164702"/>
          </a:xfrm>
          <a:custGeom>
            <a:avLst/>
            <a:gdLst/>
            <a:ahLst/>
            <a:cxnLst/>
            <a:rect l="l" t="t" r="r" b="b"/>
            <a:pathLst>
              <a:path w="3772315" h="1164702">
                <a:moveTo>
                  <a:pt x="0" y="0"/>
                </a:moveTo>
                <a:lnTo>
                  <a:pt x="3772316" y="0"/>
                </a:lnTo>
                <a:lnTo>
                  <a:pt x="3772316" y="1164703"/>
                </a:lnTo>
                <a:lnTo>
                  <a:pt x="0" y="116470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pt-PT"/>
          </a:p>
        </p:txBody>
      </p:sp>
      <p:sp>
        <p:nvSpPr>
          <p:cNvPr id="14" name="TextBox 14"/>
          <p:cNvSpPr txBox="1"/>
          <p:nvPr/>
        </p:nvSpPr>
        <p:spPr>
          <a:xfrm>
            <a:off x="1028700" y="1119208"/>
            <a:ext cx="9497700" cy="1276347"/>
          </a:xfrm>
          <a:prstGeom prst="rect">
            <a:avLst/>
          </a:prstGeom>
        </p:spPr>
        <p:txBody>
          <a:bodyPr lIns="0" tIns="0" rIns="0" bIns="0" rtlCol="0" anchor="t">
            <a:spAutoFit/>
          </a:bodyPr>
          <a:lstStyle/>
          <a:p>
            <a:pPr algn="ctr">
              <a:lnSpc>
                <a:spcPts val="9899"/>
              </a:lnSpc>
            </a:pPr>
            <a:r>
              <a:rPr lang="en-US" sz="8999" spc="-89">
                <a:solidFill>
                  <a:srgbClr val="000000"/>
                </a:solidFill>
                <a:latin typeface="Shrikhand Bold"/>
              </a:rPr>
              <a:t>Budget &amp; Effort</a:t>
            </a:r>
          </a:p>
        </p:txBody>
      </p:sp>
      <p:sp>
        <p:nvSpPr>
          <p:cNvPr id="15" name="TextBox 14">
            <a:extLst>
              <a:ext uri="{FF2B5EF4-FFF2-40B4-BE49-F238E27FC236}">
                <a16:creationId xmlns:a16="http://schemas.microsoft.com/office/drawing/2014/main" id="{7F408B9A-06FF-CDD6-1CD6-493E2B29D455}"/>
              </a:ext>
            </a:extLst>
          </p:cNvPr>
          <p:cNvSpPr txBox="1"/>
          <p:nvPr/>
        </p:nvSpPr>
        <p:spPr>
          <a:xfrm>
            <a:off x="4953000" y="9308998"/>
            <a:ext cx="2057400" cy="409599"/>
          </a:xfrm>
          <a:prstGeom prst="rect">
            <a:avLst/>
          </a:prstGeom>
        </p:spPr>
        <p:txBody>
          <a:bodyPr wrap="square" lIns="0" tIns="0" rIns="0" bIns="0" rtlCol="0" anchor="t">
            <a:spAutoFit/>
          </a:bodyPr>
          <a:lstStyle/>
          <a:p>
            <a:pPr>
              <a:lnSpc>
                <a:spcPts val="3499"/>
              </a:lnSpc>
              <a:spcBef>
                <a:spcPct val="0"/>
              </a:spcBef>
            </a:pPr>
            <a:r>
              <a:rPr lang="en-US" sz="2499" u="sng" dirty="0">
                <a:latin typeface="Arimo"/>
                <a:hlinkClick r:id="rId5" action="ppaction://hlinksldjump">
                  <a:extLst>
                    <a:ext uri="{A12FA001-AC4F-418D-AE19-62706E023703}">
                      <ahyp:hlinkClr xmlns:ahyp="http://schemas.microsoft.com/office/drawing/2018/hyperlinkcolor" val="tx"/>
                    </a:ext>
                  </a:extLst>
                </a:hlinkClick>
              </a:rPr>
              <a:t>Back to Topics</a:t>
            </a:r>
          </a:p>
        </p:txBody>
      </p:sp>
    </p:spTree>
  </p:cSld>
  <p:clrMapOvr>
    <a:masterClrMapping/>
  </p:clrMapOvr>
  <p:transition spd="med">
    <p:pull/>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410981">
            <a:off x="5267008" y="5027201"/>
            <a:ext cx="7950495" cy="1719294"/>
          </a:xfrm>
          <a:custGeom>
            <a:avLst/>
            <a:gdLst/>
            <a:ahLst/>
            <a:cxnLst/>
            <a:rect l="l" t="t" r="r" b="b"/>
            <a:pathLst>
              <a:path w="7950495" h="1719294">
                <a:moveTo>
                  <a:pt x="0" y="0"/>
                </a:moveTo>
                <a:lnTo>
                  <a:pt x="7950495" y="0"/>
                </a:lnTo>
                <a:lnTo>
                  <a:pt x="7950495" y="1719295"/>
                </a:lnTo>
                <a:lnTo>
                  <a:pt x="0" y="171929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pt-PT"/>
          </a:p>
        </p:txBody>
      </p:sp>
      <p:sp>
        <p:nvSpPr>
          <p:cNvPr id="3" name="TextBox 3"/>
          <p:cNvSpPr txBox="1"/>
          <p:nvPr/>
        </p:nvSpPr>
        <p:spPr>
          <a:xfrm>
            <a:off x="2134880" y="3788384"/>
            <a:ext cx="14018239" cy="2276475"/>
          </a:xfrm>
          <a:prstGeom prst="rect">
            <a:avLst/>
          </a:prstGeom>
        </p:spPr>
        <p:txBody>
          <a:bodyPr lIns="0" tIns="0" rIns="0" bIns="0" rtlCol="0" anchor="t">
            <a:spAutoFit/>
          </a:bodyPr>
          <a:lstStyle/>
          <a:p>
            <a:pPr algn="ctr">
              <a:lnSpc>
                <a:spcPts val="17999"/>
              </a:lnSpc>
            </a:pPr>
            <a:r>
              <a:rPr lang="en-US" sz="14999">
                <a:solidFill>
                  <a:srgbClr val="000000"/>
                </a:solidFill>
                <a:latin typeface="TT Commons Pro Bold"/>
              </a:rPr>
              <a:t>Risk Plan</a:t>
            </a:r>
          </a:p>
        </p:txBody>
      </p:sp>
    </p:spTree>
  </p:cSld>
  <p:clrMapOvr>
    <a:masterClrMapping/>
  </p:clrMapOvr>
  <p:transition spd="med">
    <p:pull/>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tretch>
            <a:fillRect/>
          </a:stretch>
        </p:blipFill>
        <p:spPr>
          <a:xfrm>
            <a:off x="225548" y="1858283"/>
            <a:ext cx="9637824" cy="8491915"/>
          </a:xfrm>
          <a:prstGeom prst="rect">
            <a:avLst/>
          </a:prstGeom>
        </p:spPr>
      </p:pic>
      <p:grpSp>
        <p:nvGrpSpPr>
          <p:cNvPr id="3" name="Group 3"/>
          <p:cNvGrpSpPr/>
          <p:nvPr/>
        </p:nvGrpSpPr>
        <p:grpSpPr>
          <a:xfrm>
            <a:off x="9262631" y="763201"/>
            <a:ext cx="8255272" cy="1363888"/>
            <a:chOff x="0" y="0"/>
            <a:chExt cx="1136945" cy="187839"/>
          </a:xfrm>
        </p:grpSpPr>
        <p:sp>
          <p:nvSpPr>
            <p:cNvPr id="4" name="Freeform 4"/>
            <p:cNvSpPr/>
            <p:nvPr/>
          </p:nvSpPr>
          <p:spPr>
            <a:xfrm>
              <a:off x="0" y="0"/>
              <a:ext cx="1136945" cy="187839"/>
            </a:xfrm>
            <a:custGeom>
              <a:avLst/>
              <a:gdLst/>
              <a:ahLst/>
              <a:cxnLst/>
              <a:rect l="l" t="t" r="r" b="b"/>
              <a:pathLst>
                <a:path w="1136945" h="187839">
                  <a:moveTo>
                    <a:pt x="0" y="0"/>
                  </a:moveTo>
                  <a:lnTo>
                    <a:pt x="1136945" y="0"/>
                  </a:lnTo>
                  <a:lnTo>
                    <a:pt x="1136945" y="187839"/>
                  </a:lnTo>
                  <a:lnTo>
                    <a:pt x="0" y="187839"/>
                  </a:lnTo>
                  <a:close/>
                </a:path>
              </a:pathLst>
            </a:custGeom>
            <a:solidFill>
              <a:srgbClr val="DDE1FF"/>
            </a:solidFill>
            <a:ln cap="sq">
              <a:noFill/>
              <a:prstDash val="solid"/>
              <a:miter/>
            </a:ln>
          </p:spPr>
          <p:txBody>
            <a:bodyPr/>
            <a:lstStyle/>
            <a:p>
              <a:endParaRPr lang="pt-PT"/>
            </a:p>
          </p:txBody>
        </p:sp>
        <p:sp>
          <p:nvSpPr>
            <p:cNvPr id="5" name="TextBox 5"/>
            <p:cNvSpPr txBox="1"/>
            <p:nvPr/>
          </p:nvSpPr>
          <p:spPr>
            <a:xfrm>
              <a:off x="0" y="-38100"/>
              <a:ext cx="1136945" cy="225939"/>
            </a:xfrm>
            <a:prstGeom prst="rect">
              <a:avLst/>
            </a:prstGeom>
          </p:spPr>
          <p:txBody>
            <a:bodyPr lIns="254000" tIns="254000" rIns="254000" bIns="254000" rtlCol="0" anchor="ctr"/>
            <a:lstStyle/>
            <a:p>
              <a:pPr marL="0" lvl="1" indent="0" algn="just">
                <a:lnSpc>
                  <a:spcPts val="2340"/>
                </a:lnSpc>
                <a:spcBef>
                  <a:spcPct val="0"/>
                </a:spcBef>
              </a:pPr>
              <a:r>
                <a:rPr lang="en-US" sz="1800">
                  <a:solidFill>
                    <a:srgbClr val="000000"/>
                  </a:solidFill>
                  <a:latin typeface="Arimo Bold"/>
                </a:rPr>
                <a:t>[</a:t>
              </a:r>
              <a:r>
                <a:rPr lang="en-US" sz="1800" u="none" strike="noStrike">
                  <a:solidFill>
                    <a:srgbClr val="000000"/>
                  </a:solidFill>
                  <a:latin typeface="Arimo Bold"/>
                </a:rPr>
                <a:t>RSK 1] </a:t>
              </a:r>
              <a:r>
                <a:rPr lang="en-US" sz="1800" u="none" strike="noStrike">
                  <a:solidFill>
                    <a:srgbClr val="000000"/>
                  </a:solidFill>
                  <a:latin typeface="Arimo"/>
                </a:rPr>
                <a:t> The team doesn't have any experience in this type of project, this can lead to delays in goals due to poorly calculated time estimates or communication failures.</a:t>
              </a:r>
            </a:p>
          </p:txBody>
        </p:sp>
      </p:grpSp>
      <p:sp>
        <p:nvSpPr>
          <p:cNvPr id="6" name="TextBox 6"/>
          <p:cNvSpPr txBox="1"/>
          <p:nvPr/>
        </p:nvSpPr>
        <p:spPr>
          <a:xfrm>
            <a:off x="1316615" y="834359"/>
            <a:ext cx="7230463" cy="1293575"/>
          </a:xfrm>
          <a:prstGeom prst="rect">
            <a:avLst/>
          </a:prstGeom>
        </p:spPr>
        <p:txBody>
          <a:bodyPr lIns="0" tIns="0" rIns="0" bIns="0" rtlCol="0" anchor="t">
            <a:spAutoFit/>
          </a:bodyPr>
          <a:lstStyle/>
          <a:p>
            <a:pPr algn="ctr">
              <a:lnSpc>
                <a:spcPts val="10094"/>
              </a:lnSpc>
            </a:pPr>
            <a:r>
              <a:rPr lang="en-US" sz="9176" spc="-91">
                <a:solidFill>
                  <a:srgbClr val="000000"/>
                </a:solidFill>
                <a:latin typeface="Shrikhand Bold"/>
              </a:rPr>
              <a:t>Evolution</a:t>
            </a:r>
          </a:p>
        </p:txBody>
      </p:sp>
      <p:grpSp>
        <p:nvGrpSpPr>
          <p:cNvPr id="7" name="Group 7"/>
          <p:cNvGrpSpPr/>
          <p:nvPr/>
        </p:nvGrpSpPr>
        <p:grpSpPr>
          <a:xfrm>
            <a:off x="9262631" y="2250913"/>
            <a:ext cx="8255272" cy="1257925"/>
            <a:chOff x="0" y="0"/>
            <a:chExt cx="1136945" cy="173246"/>
          </a:xfrm>
        </p:grpSpPr>
        <p:sp>
          <p:nvSpPr>
            <p:cNvPr id="8" name="Freeform 8"/>
            <p:cNvSpPr/>
            <p:nvPr/>
          </p:nvSpPr>
          <p:spPr>
            <a:xfrm>
              <a:off x="0" y="0"/>
              <a:ext cx="1136945" cy="173246"/>
            </a:xfrm>
            <a:custGeom>
              <a:avLst/>
              <a:gdLst/>
              <a:ahLst/>
              <a:cxnLst/>
              <a:rect l="l" t="t" r="r" b="b"/>
              <a:pathLst>
                <a:path w="1136945" h="173246">
                  <a:moveTo>
                    <a:pt x="0" y="0"/>
                  </a:moveTo>
                  <a:lnTo>
                    <a:pt x="1136945" y="0"/>
                  </a:lnTo>
                  <a:lnTo>
                    <a:pt x="1136945" y="173246"/>
                  </a:lnTo>
                  <a:lnTo>
                    <a:pt x="0" y="173246"/>
                  </a:lnTo>
                  <a:close/>
                </a:path>
              </a:pathLst>
            </a:custGeom>
            <a:solidFill>
              <a:srgbClr val="DDE1FF"/>
            </a:solidFill>
            <a:ln cap="sq">
              <a:noFill/>
              <a:prstDash val="solid"/>
              <a:miter/>
            </a:ln>
          </p:spPr>
          <p:txBody>
            <a:bodyPr/>
            <a:lstStyle/>
            <a:p>
              <a:endParaRPr lang="pt-PT"/>
            </a:p>
          </p:txBody>
        </p:sp>
        <p:sp>
          <p:nvSpPr>
            <p:cNvPr id="9" name="TextBox 9"/>
            <p:cNvSpPr txBox="1"/>
            <p:nvPr/>
          </p:nvSpPr>
          <p:spPr>
            <a:xfrm>
              <a:off x="0" y="-38100"/>
              <a:ext cx="1136945" cy="211346"/>
            </a:xfrm>
            <a:prstGeom prst="rect">
              <a:avLst/>
            </a:prstGeom>
          </p:spPr>
          <p:txBody>
            <a:bodyPr lIns="254000" tIns="254000" rIns="254000" bIns="254000" rtlCol="0" anchor="ctr"/>
            <a:lstStyle/>
            <a:p>
              <a:pPr marL="0" lvl="1" indent="0" algn="just">
                <a:lnSpc>
                  <a:spcPts val="2340"/>
                </a:lnSpc>
                <a:spcBef>
                  <a:spcPct val="0"/>
                </a:spcBef>
              </a:pPr>
              <a:r>
                <a:rPr lang="en-US" sz="1800">
                  <a:solidFill>
                    <a:srgbClr val="000000"/>
                  </a:solidFill>
                  <a:latin typeface="Arimo Bold"/>
                </a:rPr>
                <a:t>[</a:t>
              </a:r>
              <a:r>
                <a:rPr lang="en-US" sz="1800" u="none" strike="noStrike">
                  <a:solidFill>
                    <a:srgbClr val="000000"/>
                  </a:solidFill>
                  <a:latin typeface="Arimo Bold"/>
                </a:rPr>
                <a:t>RSK 2]  </a:t>
              </a:r>
              <a:r>
                <a:rPr lang="en-US" sz="1800" u="none" strike="noStrike">
                  <a:solidFill>
                    <a:srgbClr val="000000"/>
                  </a:solidFill>
                  <a:latin typeface="Arimo"/>
                </a:rPr>
                <a:t>There are constant simultaneous changes to the project, this can cause conflicts, complications, or delays on the project. </a:t>
              </a:r>
            </a:p>
          </p:txBody>
        </p:sp>
      </p:grpSp>
      <p:grpSp>
        <p:nvGrpSpPr>
          <p:cNvPr id="10" name="Group 10"/>
          <p:cNvGrpSpPr/>
          <p:nvPr/>
        </p:nvGrpSpPr>
        <p:grpSpPr>
          <a:xfrm>
            <a:off x="9262631" y="3632664"/>
            <a:ext cx="8255272" cy="1664962"/>
            <a:chOff x="0" y="0"/>
            <a:chExt cx="1136945" cy="229304"/>
          </a:xfrm>
        </p:grpSpPr>
        <p:sp>
          <p:nvSpPr>
            <p:cNvPr id="11" name="Freeform 11"/>
            <p:cNvSpPr/>
            <p:nvPr/>
          </p:nvSpPr>
          <p:spPr>
            <a:xfrm>
              <a:off x="0" y="0"/>
              <a:ext cx="1136945" cy="229304"/>
            </a:xfrm>
            <a:custGeom>
              <a:avLst/>
              <a:gdLst/>
              <a:ahLst/>
              <a:cxnLst/>
              <a:rect l="l" t="t" r="r" b="b"/>
              <a:pathLst>
                <a:path w="1136945" h="229304">
                  <a:moveTo>
                    <a:pt x="0" y="0"/>
                  </a:moveTo>
                  <a:lnTo>
                    <a:pt x="1136945" y="0"/>
                  </a:lnTo>
                  <a:lnTo>
                    <a:pt x="1136945" y="229304"/>
                  </a:lnTo>
                  <a:lnTo>
                    <a:pt x="0" y="229304"/>
                  </a:lnTo>
                  <a:close/>
                </a:path>
              </a:pathLst>
            </a:custGeom>
            <a:solidFill>
              <a:srgbClr val="DDE1FF"/>
            </a:solidFill>
            <a:ln cap="sq">
              <a:noFill/>
              <a:prstDash val="solid"/>
              <a:miter/>
            </a:ln>
          </p:spPr>
          <p:txBody>
            <a:bodyPr/>
            <a:lstStyle/>
            <a:p>
              <a:endParaRPr lang="pt-PT"/>
            </a:p>
          </p:txBody>
        </p:sp>
        <p:sp>
          <p:nvSpPr>
            <p:cNvPr id="12" name="TextBox 12"/>
            <p:cNvSpPr txBox="1"/>
            <p:nvPr/>
          </p:nvSpPr>
          <p:spPr>
            <a:xfrm>
              <a:off x="0" y="-38100"/>
              <a:ext cx="1136945" cy="267404"/>
            </a:xfrm>
            <a:prstGeom prst="rect">
              <a:avLst/>
            </a:prstGeom>
          </p:spPr>
          <p:txBody>
            <a:bodyPr lIns="254000" tIns="254000" rIns="254000" bIns="254000" rtlCol="0" anchor="ctr"/>
            <a:lstStyle/>
            <a:p>
              <a:pPr marL="0" lvl="1" indent="0" algn="just">
                <a:lnSpc>
                  <a:spcPts val="2340"/>
                </a:lnSpc>
                <a:spcBef>
                  <a:spcPct val="0"/>
                </a:spcBef>
              </a:pPr>
              <a:r>
                <a:rPr lang="en-US" sz="1800">
                  <a:solidFill>
                    <a:srgbClr val="000000"/>
                  </a:solidFill>
                  <a:latin typeface="Arimo Bold"/>
                </a:rPr>
                <a:t>[</a:t>
              </a:r>
              <a:r>
                <a:rPr lang="en-US" sz="1800" u="none" strike="noStrike">
                  <a:solidFill>
                    <a:srgbClr val="000000"/>
                  </a:solidFill>
                  <a:latin typeface="Arimo Bold"/>
                </a:rPr>
                <a:t>RSK 3]  </a:t>
              </a:r>
              <a:r>
                <a:rPr lang="en-US" sz="1800" u="none" strike="noStrike">
                  <a:solidFill>
                    <a:srgbClr val="000000"/>
                  </a:solidFill>
                  <a:latin typeface="Arimo"/>
                </a:rPr>
                <a:t>Considering that the group members are not professionals in this area, they may write code that uses excessive resources and encounter more bugs. This will force us to spend more time than necessary, leading to possible delays.</a:t>
              </a:r>
            </a:p>
          </p:txBody>
        </p:sp>
      </p:grpSp>
      <p:grpSp>
        <p:nvGrpSpPr>
          <p:cNvPr id="13" name="Group 13"/>
          <p:cNvGrpSpPr/>
          <p:nvPr/>
        </p:nvGrpSpPr>
        <p:grpSpPr>
          <a:xfrm>
            <a:off x="9262631" y="5421451"/>
            <a:ext cx="8255272" cy="1363888"/>
            <a:chOff x="0" y="0"/>
            <a:chExt cx="1136945" cy="187839"/>
          </a:xfrm>
        </p:grpSpPr>
        <p:sp>
          <p:nvSpPr>
            <p:cNvPr id="14" name="Freeform 14"/>
            <p:cNvSpPr/>
            <p:nvPr/>
          </p:nvSpPr>
          <p:spPr>
            <a:xfrm>
              <a:off x="0" y="0"/>
              <a:ext cx="1136945" cy="187839"/>
            </a:xfrm>
            <a:custGeom>
              <a:avLst/>
              <a:gdLst/>
              <a:ahLst/>
              <a:cxnLst/>
              <a:rect l="l" t="t" r="r" b="b"/>
              <a:pathLst>
                <a:path w="1136945" h="187839">
                  <a:moveTo>
                    <a:pt x="0" y="0"/>
                  </a:moveTo>
                  <a:lnTo>
                    <a:pt x="1136945" y="0"/>
                  </a:lnTo>
                  <a:lnTo>
                    <a:pt x="1136945" y="187839"/>
                  </a:lnTo>
                  <a:lnTo>
                    <a:pt x="0" y="187839"/>
                  </a:lnTo>
                  <a:close/>
                </a:path>
              </a:pathLst>
            </a:custGeom>
            <a:solidFill>
              <a:srgbClr val="DDE1FF"/>
            </a:solidFill>
            <a:ln cap="sq">
              <a:noFill/>
              <a:prstDash val="solid"/>
              <a:miter/>
            </a:ln>
          </p:spPr>
          <p:txBody>
            <a:bodyPr/>
            <a:lstStyle/>
            <a:p>
              <a:endParaRPr lang="pt-PT"/>
            </a:p>
          </p:txBody>
        </p:sp>
        <p:sp>
          <p:nvSpPr>
            <p:cNvPr id="15" name="TextBox 15"/>
            <p:cNvSpPr txBox="1"/>
            <p:nvPr/>
          </p:nvSpPr>
          <p:spPr>
            <a:xfrm>
              <a:off x="0" y="-38100"/>
              <a:ext cx="1136945" cy="225939"/>
            </a:xfrm>
            <a:prstGeom prst="rect">
              <a:avLst/>
            </a:prstGeom>
          </p:spPr>
          <p:txBody>
            <a:bodyPr lIns="254000" tIns="254000" rIns="254000" bIns="254000" rtlCol="0" anchor="ctr"/>
            <a:lstStyle/>
            <a:p>
              <a:pPr marL="0" lvl="1" indent="0" algn="just">
                <a:lnSpc>
                  <a:spcPts val="2340"/>
                </a:lnSpc>
                <a:spcBef>
                  <a:spcPct val="0"/>
                </a:spcBef>
              </a:pPr>
              <a:r>
                <a:rPr lang="en-US" sz="1800">
                  <a:solidFill>
                    <a:srgbClr val="000000"/>
                  </a:solidFill>
                  <a:latin typeface="Arimo Bold"/>
                </a:rPr>
                <a:t>[</a:t>
              </a:r>
              <a:r>
                <a:rPr lang="en-US" sz="1800" u="none" strike="noStrike">
                  <a:solidFill>
                    <a:srgbClr val="000000"/>
                  </a:solidFill>
                  <a:latin typeface="Arimo Bold"/>
                </a:rPr>
                <a:t>RSK 4]  </a:t>
              </a:r>
              <a:r>
                <a:rPr lang="en-US" sz="1800" u="none" strike="noStrike">
                  <a:solidFill>
                    <a:srgbClr val="000000"/>
                  </a:solidFill>
                  <a:latin typeface="Arimo"/>
                </a:rPr>
                <a:t>The group's members are inexperienced in security and privacy. As we intend to work with sensitive information, we have a high risk of data or privacy breaches, which could jeopardize the fidelity of our software.</a:t>
              </a:r>
            </a:p>
          </p:txBody>
        </p:sp>
      </p:grpSp>
      <p:grpSp>
        <p:nvGrpSpPr>
          <p:cNvPr id="16" name="Group 16"/>
          <p:cNvGrpSpPr/>
          <p:nvPr/>
        </p:nvGrpSpPr>
        <p:grpSpPr>
          <a:xfrm>
            <a:off x="9262631" y="6908216"/>
            <a:ext cx="8255272" cy="1257925"/>
            <a:chOff x="0" y="0"/>
            <a:chExt cx="1136945" cy="173246"/>
          </a:xfrm>
        </p:grpSpPr>
        <p:sp>
          <p:nvSpPr>
            <p:cNvPr id="17" name="Freeform 17"/>
            <p:cNvSpPr/>
            <p:nvPr/>
          </p:nvSpPr>
          <p:spPr>
            <a:xfrm>
              <a:off x="0" y="0"/>
              <a:ext cx="1136945" cy="173246"/>
            </a:xfrm>
            <a:custGeom>
              <a:avLst/>
              <a:gdLst/>
              <a:ahLst/>
              <a:cxnLst/>
              <a:rect l="l" t="t" r="r" b="b"/>
              <a:pathLst>
                <a:path w="1136945" h="173246">
                  <a:moveTo>
                    <a:pt x="0" y="0"/>
                  </a:moveTo>
                  <a:lnTo>
                    <a:pt x="1136945" y="0"/>
                  </a:lnTo>
                  <a:lnTo>
                    <a:pt x="1136945" y="173246"/>
                  </a:lnTo>
                  <a:lnTo>
                    <a:pt x="0" y="173246"/>
                  </a:lnTo>
                  <a:close/>
                </a:path>
              </a:pathLst>
            </a:custGeom>
            <a:solidFill>
              <a:srgbClr val="DDE1FF"/>
            </a:solidFill>
            <a:ln cap="sq">
              <a:noFill/>
              <a:prstDash val="solid"/>
              <a:miter/>
            </a:ln>
          </p:spPr>
          <p:txBody>
            <a:bodyPr/>
            <a:lstStyle/>
            <a:p>
              <a:endParaRPr lang="pt-PT"/>
            </a:p>
          </p:txBody>
        </p:sp>
        <p:sp>
          <p:nvSpPr>
            <p:cNvPr id="18" name="TextBox 18"/>
            <p:cNvSpPr txBox="1"/>
            <p:nvPr/>
          </p:nvSpPr>
          <p:spPr>
            <a:xfrm>
              <a:off x="0" y="-38100"/>
              <a:ext cx="1136945" cy="211346"/>
            </a:xfrm>
            <a:prstGeom prst="rect">
              <a:avLst/>
            </a:prstGeom>
          </p:spPr>
          <p:txBody>
            <a:bodyPr lIns="254000" tIns="254000" rIns="254000" bIns="254000" rtlCol="0" anchor="ctr"/>
            <a:lstStyle/>
            <a:p>
              <a:pPr marL="0" lvl="1" indent="0" algn="just">
                <a:lnSpc>
                  <a:spcPts val="2340"/>
                </a:lnSpc>
                <a:spcBef>
                  <a:spcPct val="0"/>
                </a:spcBef>
              </a:pPr>
              <a:r>
                <a:rPr lang="en-US" sz="1800">
                  <a:solidFill>
                    <a:srgbClr val="000000"/>
                  </a:solidFill>
                  <a:latin typeface="Arimo Bold"/>
                </a:rPr>
                <a:t>[</a:t>
              </a:r>
              <a:r>
                <a:rPr lang="en-US" sz="1800" u="none" strike="noStrike">
                  <a:solidFill>
                    <a:srgbClr val="000000"/>
                  </a:solidFill>
                  <a:latin typeface="Arimo Bold"/>
                </a:rPr>
                <a:t>RSK 5]  </a:t>
              </a:r>
              <a:r>
                <a:rPr lang="en-US" sz="1800" u="none" strike="noStrike">
                  <a:solidFill>
                    <a:srgbClr val="000000"/>
                  </a:solidFill>
                  <a:latin typeface="Arimo"/>
                </a:rPr>
                <a:t>We have a limited amount of time, so we might not be able to finish all the features that we promised.</a:t>
              </a:r>
            </a:p>
          </p:txBody>
        </p:sp>
      </p:grpSp>
      <p:grpSp>
        <p:nvGrpSpPr>
          <p:cNvPr id="19" name="Group 19"/>
          <p:cNvGrpSpPr/>
          <p:nvPr/>
        </p:nvGrpSpPr>
        <p:grpSpPr>
          <a:xfrm>
            <a:off x="9262631" y="8289121"/>
            <a:ext cx="8255272" cy="1257925"/>
            <a:chOff x="0" y="0"/>
            <a:chExt cx="1136945" cy="173246"/>
          </a:xfrm>
        </p:grpSpPr>
        <p:sp>
          <p:nvSpPr>
            <p:cNvPr id="20" name="Freeform 20"/>
            <p:cNvSpPr/>
            <p:nvPr/>
          </p:nvSpPr>
          <p:spPr>
            <a:xfrm>
              <a:off x="0" y="0"/>
              <a:ext cx="1136945" cy="173246"/>
            </a:xfrm>
            <a:custGeom>
              <a:avLst/>
              <a:gdLst/>
              <a:ahLst/>
              <a:cxnLst/>
              <a:rect l="l" t="t" r="r" b="b"/>
              <a:pathLst>
                <a:path w="1136945" h="173246">
                  <a:moveTo>
                    <a:pt x="0" y="0"/>
                  </a:moveTo>
                  <a:lnTo>
                    <a:pt x="1136945" y="0"/>
                  </a:lnTo>
                  <a:lnTo>
                    <a:pt x="1136945" y="173246"/>
                  </a:lnTo>
                  <a:lnTo>
                    <a:pt x="0" y="173246"/>
                  </a:lnTo>
                  <a:close/>
                </a:path>
              </a:pathLst>
            </a:custGeom>
            <a:solidFill>
              <a:srgbClr val="DDE1FF"/>
            </a:solidFill>
            <a:ln cap="sq">
              <a:noFill/>
              <a:prstDash val="solid"/>
              <a:miter/>
            </a:ln>
          </p:spPr>
          <p:txBody>
            <a:bodyPr/>
            <a:lstStyle/>
            <a:p>
              <a:endParaRPr lang="pt-PT"/>
            </a:p>
          </p:txBody>
        </p:sp>
        <p:sp>
          <p:nvSpPr>
            <p:cNvPr id="21" name="TextBox 21"/>
            <p:cNvSpPr txBox="1"/>
            <p:nvPr/>
          </p:nvSpPr>
          <p:spPr>
            <a:xfrm>
              <a:off x="0" y="-38100"/>
              <a:ext cx="1136945" cy="211346"/>
            </a:xfrm>
            <a:prstGeom prst="rect">
              <a:avLst/>
            </a:prstGeom>
          </p:spPr>
          <p:txBody>
            <a:bodyPr lIns="254000" tIns="254000" rIns="254000" bIns="254000" rtlCol="0" anchor="ctr"/>
            <a:lstStyle/>
            <a:p>
              <a:pPr marL="0" lvl="1" indent="0" algn="just">
                <a:lnSpc>
                  <a:spcPts val="2340"/>
                </a:lnSpc>
                <a:spcBef>
                  <a:spcPct val="0"/>
                </a:spcBef>
              </a:pPr>
              <a:r>
                <a:rPr lang="en-US" sz="1800">
                  <a:solidFill>
                    <a:srgbClr val="000000"/>
                  </a:solidFill>
                  <a:latin typeface="Arimo Bold"/>
                </a:rPr>
                <a:t>[</a:t>
              </a:r>
              <a:r>
                <a:rPr lang="en-US" sz="1800" u="none" strike="noStrike">
                  <a:solidFill>
                    <a:srgbClr val="000000"/>
                  </a:solidFill>
                  <a:latin typeface="Arimo Bold"/>
                </a:rPr>
                <a:t>RSK 6]  </a:t>
              </a:r>
              <a:r>
                <a:rPr lang="en-US" sz="1800" u="none" strike="noStrike">
                  <a:solidFill>
                    <a:srgbClr val="000000"/>
                  </a:solidFill>
                  <a:latin typeface="Arimo"/>
                </a:rPr>
                <a:t>Misunderstandings between the team and the client's expectations, might lead to project delays, compromised client satisfaction.</a:t>
              </a:r>
            </a:p>
          </p:txBody>
        </p:sp>
      </p:grpSp>
    </p:spTree>
  </p:cSld>
  <p:clrMapOvr>
    <a:masterClrMapping/>
  </p:clrMapOvr>
  <p:transition spd="med">
    <p:pull/>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410981">
            <a:off x="5267008" y="5027201"/>
            <a:ext cx="7950495" cy="1719294"/>
          </a:xfrm>
          <a:custGeom>
            <a:avLst/>
            <a:gdLst/>
            <a:ahLst/>
            <a:cxnLst/>
            <a:rect l="l" t="t" r="r" b="b"/>
            <a:pathLst>
              <a:path w="7950495" h="1719294">
                <a:moveTo>
                  <a:pt x="0" y="0"/>
                </a:moveTo>
                <a:lnTo>
                  <a:pt x="7950495" y="0"/>
                </a:lnTo>
                <a:lnTo>
                  <a:pt x="7950495" y="1719295"/>
                </a:lnTo>
                <a:lnTo>
                  <a:pt x="0" y="171929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pt-PT"/>
          </a:p>
        </p:txBody>
      </p:sp>
      <p:sp>
        <p:nvSpPr>
          <p:cNvPr id="3" name="TextBox 3"/>
          <p:cNvSpPr txBox="1"/>
          <p:nvPr/>
        </p:nvSpPr>
        <p:spPr>
          <a:xfrm>
            <a:off x="2134880" y="3788384"/>
            <a:ext cx="14018239" cy="2276475"/>
          </a:xfrm>
          <a:prstGeom prst="rect">
            <a:avLst/>
          </a:prstGeom>
        </p:spPr>
        <p:txBody>
          <a:bodyPr lIns="0" tIns="0" rIns="0" bIns="0" rtlCol="0" anchor="t">
            <a:spAutoFit/>
          </a:bodyPr>
          <a:lstStyle/>
          <a:p>
            <a:pPr algn="ctr">
              <a:lnSpc>
                <a:spcPts val="17999"/>
              </a:lnSpc>
            </a:pPr>
            <a:r>
              <a:rPr lang="en-US" sz="14999">
                <a:solidFill>
                  <a:srgbClr val="000000"/>
                </a:solidFill>
                <a:latin typeface="TT Commons Pro Bold"/>
              </a:rPr>
              <a:t>Quality</a:t>
            </a:r>
          </a:p>
        </p:txBody>
      </p:sp>
    </p:spTree>
  </p:cSld>
  <p:clrMapOvr>
    <a:masterClrMapping/>
  </p:clrMapOvr>
  <p:transition spd="med">
    <p:pull/>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2A508D"/>
        </a:solidFill>
        <a:effectLst/>
      </p:bgPr>
    </p:bg>
    <p:spTree>
      <p:nvGrpSpPr>
        <p:cNvPr id="1" name=""/>
        <p:cNvGrpSpPr/>
        <p:nvPr/>
      </p:nvGrpSpPr>
      <p:grpSpPr>
        <a:xfrm>
          <a:off x="0" y="0"/>
          <a:ext cx="0" cy="0"/>
          <a:chOff x="0" y="0"/>
          <a:chExt cx="0" cy="0"/>
        </a:xfrm>
      </p:grpSpPr>
      <p:sp>
        <p:nvSpPr>
          <p:cNvPr id="2" name="Freeform 2"/>
          <p:cNvSpPr/>
          <p:nvPr/>
        </p:nvSpPr>
        <p:spPr>
          <a:xfrm>
            <a:off x="14142520" y="6447092"/>
            <a:ext cx="5238750" cy="4114800"/>
          </a:xfrm>
          <a:custGeom>
            <a:avLst/>
            <a:gdLst/>
            <a:ahLst/>
            <a:cxnLst/>
            <a:rect l="l" t="t" r="r" b="b"/>
            <a:pathLst>
              <a:path w="5238750" h="4114800">
                <a:moveTo>
                  <a:pt x="0" y="0"/>
                </a:moveTo>
                <a:lnTo>
                  <a:pt x="5238750" y="0"/>
                </a:lnTo>
                <a:lnTo>
                  <a:pt x="523875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pt-PT"/>
          </a:p>
        </p:txBody>
      </p:sp>
      <p:graphicFrame>
        <p:nvGraphicFramePr>
          <p:cNvPr id="3" name="Table 3"/>
          <p:cNvGraphicFramePr>
            <a:graphicFrameLocks noGrp="1"/>
          </p:cNvGraphicFramePr>
          <p:nvPr>
            <p:extLst>
              <p:ext uri="{D42A27DB-BD31-4B8C-83A1-F6EECF244321}">
                <p14:modId xmlns:p14="http://schemas.microsoft.com/office/powerpoint/2010/main" val="3588708313"/>
              </p:ext>
            </p:extLst>
          </p:nvPr>
        </p:nvGraphicFramePr>
        <p:xfrm>
          <a:off x="1028700" y="1028700"/>
          <a:ext cx="16230599" cy="7719360"/>
        </p:xfrm>
        <a:graphic>
          <a:graphicData uri="http://schemas.openxmlformats.org/drawingml/2006/table">
            <a:tbl>
              <a:tblPr/>
              <a:tblGrid>
                <a:gridCol w="2085361">
                  <a:extLst>
                    <a:ext uri="{9D8B030D-6E8A-4147-A177-3AD203B41FA5}">
                      <a16:colId xmlns:a16="http://schemas.microsoft.com/office/drawing/2014/main" val="20000"/>
                    </a:ext>
                  </a:extLst>
                </a:gridCol>
                <a:gridCol w="2458859">
                  <a:extLst>
                    <a:ext uri="{9D8B030D-6E8A-4147-A177-3AD203B41FA5}">
                      <a16:colId xmlns:a16="http://schemas.microsoft.com/office/drawing/2014/main" val="20001"/>
                    </a:ext>
                  </a:extLst>
                </a:gridCol>
                <a:gridCol w="2475836">
                  <a:extLst>
                    <a:ext uri="{9D8B030D-6E8A-4147-A177-3AD203B41FA5}">
                      <a16:colId xmlns:a16="http://schemas.microsoft.com/office/drawing/2014/main" val="20002"/>
                    </a:ext>
                  </a:extLst>
                </a:gridCol>
                <a:gridCol w="2883289">
                  <a:extLst>
                    <a:ext uri="{9D8B030D-6E8A-4147-A177-3AD203B41FA5}">
                      <a16:colId xmlns:a16="http://schemas.microsoft.com/office/drawing/2014/main" val="20003"/>
                    </a:ext>
                  </a:extLst>
                </a:gridCol>
                <a:gridCol w="6327254">
                  <a:extLst>
                    <a:ext uri="{9D8B030D-6E8A-4147-A177-3AD203B41FA5}">
                      <a16:colId xmlns:a16="http://schemas.microsoft.com/office/drawing/2014/main" val="20004"/>
                    </a:ext>
                  </a:extLst>
                </a:gridCol>
              </a:tblGrid>
              <a:tr h="1929840">
                <a:tc>
                  <a:txBody>
                    <a:bodyPr/>
                    <a:lstStyle/>
                    <a:p>
                      <a:pPr algn="l">
                        <a:lnSpc>
                          <a:spcPts val="3779"/>
                        </a:lnSpc>
                        <a:defRPr/>
                      </a:pPr>
                      <a:endParaRPr lang="en-US" sz="1100"/>
                    </a:p>
                  </a:txBody>
                  <a:tcPr marL="190500" marR="190500" marT="190500" marB="19050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0" cap="flat" cmpd="sng" algn="ctr">
                      <a:solidFill>
                        <a:srgbClr val="FFFFFF"/>
                      </a:solidFill>
                      <a:prstDash val="solid"/>
                      <a:round/>
                      <a:headEnd type="none" w="med" len="med"/>
                      <a:tailEnd type="none" w="med" len="med"/>
                    </a:lnT>
                    <a:lnB w="0" cap="flat" cmpd="sng" algn="ctr">
                      <a:solidFill>
                        <a:srgbClr val="FFFFFF"/>
                      </a:solidFill>
                      <a:prstDash val="solid"/>
                      <a:round/>
                      <a:headEnd type="none" w="med" len="med"/>
                      <a:tailEnd type="none" w="med" len="med"/>
                    </a:lnB>
                  </a:tcPr>
                </a:tc>
                <a:tc>
                  <a:txBody>
                    <a:bodyPr/>
                    <a:lstStyle/>
                    <a:p>
                      <a:pPr algn="ctr">
                        <a:lnSpc>
                          <a:spcPts val="3779"/>
                        </a:lnSpc>
                        <a:defRPr/>
                      </a:pPr>
                      <a:r>
                        <a:rPr lang="en-US" sz="2699">
                          <a:solidFill>
                            <a:srgbClr val="FFFFFF"/>
                          </a:solidFill>
                          <a:latin typeface="Arimo Bold"/>
                        </a:rPr>
                        <a:t>Unit Test</a:t>
                      </a:r>
                      <a:endParaRPr lang="en-US" sz="1100"/>
                    </a:p>
                  </a:txBody>
                  <a:tcPr marL="190500" marR="190500" marT="190500" marB="190500" anchor="ctr">
                    <a:lnL w="0" cap="flat" cmpd="sng" algn="ctr">
                      <a:solidFill>
                        <a:srgbClr val="FFFFFF"/>
                      </a:solidFill>
                      <a:prstDash val="solid"/>
                      <a:round/>
                      <a:headEnd type="none" w="med" len="med"/>
                      <a:tailEnd type="none" w="med" len="med"/>
                    </a:lnL>
                    <a:lnR w="28575" cap="flat" cmpd="sng" algn="ctr">
                      <a:solidFill>
                        <a:srgbClr val="3677DF"/>
                      </a:solidFill>
                      <a:prstDash val="solid"/>
                      <a:round/>
                      <a:headEnd type="none" w="med" len="med"/>
                      <a:tailEnd type="none" w="med" len="med"/>
                    </a:lnR>
                    <a:lnT w="28575" cap="flat" cmpd="sng" algn="ctr">
                      <a:solidFill>
                        <a:srgbClr val="3677DF"/>
                      </a:solidFill>
                      <a:prstDash val="solid"/>
                      <a:round/>
                      <a:headEnd type="none" w="med" len="med"/>
                      <a:tailEnd type="none" w="med" len="med"/>
                    </a:lnT>
                    <a:lnB w="28575" cap="flat" cmpd="sng" algn="ctr">
                      <a:solidFill>
                        <a:srgbClr val="3677DF"/>
                      </a:solidFill>
                      <a:prstDash val="solid"/>
                      <a:round/>
                      <a:headEnd type="none" w="med" len="med"/>
                      <a:tailEnd type="none" w="med" len="med"/>
                    </a:lnB>
                    <a:solidFill>
                      <a:srgbClr val="3677DF"/>
                    </a:solidFill>
                  </a:tcPr>
                </a:tc>
                <a:tc>
                  <a:txBody>
                    <a:bodyPr/>
                    <a:lstStyle/>
                    <a:p>
                      <a:pPr algn="ctr">
                        <a:lnSpc>
                          <a:spcPts val="3779"/>
                        </a:lnSpc>
                        <a:defRPr/>
                      </a:pPr>
                      <a:r>
                        <a:rPr lang="en-US" sz="2699">
                          <a:solidFill>
                            <a:srgbClr val="FFFFFF"/>
                          </a:solidFill>
                          <a:latin typeface="Arimo Bold"/>
                        </a:rPr>
                        <a:t>Integration</a:t>
                      </a:r>
                      <a:endParaRPr lang="en-US" sz="1100"/>
                    </a:p>
                    <a:p>
                      <a:pPr algn="ctr">
                        <a:lnSpc>
                          <a:spcPts val="3779"/>
                        </a:lnSpc>
                      </a:pPr>
                      <a:r>
                        <a:rPr lang="en-US" sz="2699">
                          <a:solidFill>
                            <a:srgbClr val="FFFFFF"/>
                          </a:solidFill>
                          <a:latin typeface="Arimo Bold"/>
                        </a:rPr>
                        <a:t>Test</a:t>
                      </a:r>
                    </a:p>
                  </a:txBody>
                  <a:tcPr marL="190500" marR="190500" marT="190500" marB="190500" anchor="ctr">
                    <a:lnL w="28575" cap="flat" cmpd="sng" algn="ctr">
                      <a:solidFill>
                        <a:srgbClr val="3677DF"/>
                      </a:solidFill>
                      <a:prstDash val="solid"/>
                      <a:round/>
                      <a:headEnd type="none" w="med" len="med"/>
                      <a:tailEnd type="none" w="med" len="med"/>
                    </a:lnL>
                    <a:lnR w="28575" cap="flat" cmpd="sng" algn="ctr">
                      <a:solidFill>
                        <a:srgbClr val="3677DF"/>
                      </a:solidFill>
                      <a:prstDash val="solid"/>
                      <a:round/>
                      <a:headEnd type="none" w="med" len="med"/>
                      <a:tailEnd type="none" w="med" len="med"/>
                    </a:lnR>
                    <a:lnT w="28575" cap="flat" cmpd="sng" algn="ctr">
                      <a:solidFill>
                        <a:srgbClr val="3677DF"/>
                      </a:solidFill>
                      <a:prstDash val="solid"/>
                      <a:round/>
                      <a:headEnd type="none" w="med" len="med"/>
                      <a:tailEnd type="none" w="med" len="med"/>
                    </a:lnT>
                    <a:lnB w="28575" cap="flat" cmpd="sng" algn="ctr">
                      <a:solidFill>
                        <a:srgbClr val="3677DF"/>
                      </a:solidFill>
                      <a:prstDash val="solid"/>
                      <a:round/>
                      <a:headEnd type="none" w="med" len="med"/>
                      <a:tailEnd type="none" w="med" len="med"/>
                    </a:lnB>
                    <a:solidFill>
                      <a:srgbClr val="3677DF"/>
                    </a:solidFill>
                  </a:tcPr>
                </a:tc>
                <a:tc>
                  <a:txBody>
                    <a:bodyPr/>
                    <a:lstStyle/>
                    <a:p>
                      <a:pPr algn="ctr">
                        <a:lnSpc>
                          <a:spcPts val="3779"/>
                        </a:lnSpc>
                        <a:defRPr/>
                      </a:pPr>
                      <a:r>
                        <a:rPr lang="en-US" sz="2699">
                          <a:solidFill>
                            <a:srgbClr val="FFFFFF"/>
                          </a:solidFill>
                          <a:latin typeface="Arimo Bold"/>
                        </a:rPr>
                        <a:t>Acceptance</a:t>
                      </a:r>
                      <a:endParaRPr lang="en-US" sz="1100"/>
                    </a:p>
                    <a:p>
                      <a:pPr algn="ctr">
                        <a:lnSpc>
                          <a:spcPts val="3779"/>
                        </a:lnSpc>
                      </a:pPr>
                      <a:r>
                        <a:rPr lang="en-US" sz="2699">
                          <a:solidFill>
                            <a:srgbClr val="FFFFFF"/>
                          </a:solidFill>
                          <a:latin typeface="Arimo Bold"/>
                        </a:rPr>
                        <a:t>Criteria</a:t>
                      </a:r>
                    </a:p>
                  </a:txBody>
                  <a:tcPr marL="190500" marR="190500" marT="190500" marB="190500" anchor="ctr">
                    <a:lnL w="28575" cap="flat" cmpd="sng" algn="ctr">
                      <a:solidFill>
                        <a:srgbClr val="3677DF"/>
                      </a:solidFill>
                      <a:prstDash val="solid"/>
                      <a:round/>
                      <a:headEnd type="none" w="med" len="med"/>
                      <a:tailEnd type="none" w="med" len="med"/>
                    </a:lnL>
                    <a:lnR w="28575" cap="flat" cmpd="sng" algn="ctr">
                      <a:solidFill>
                        <a:srgbClr val="3677DF"/>
                      </a:solidFill>
                      <a:prstDash val="solid"/>
                      <a:round/>
                      <a:headEnd type="none" w="med" len="med"/>
                      <a:tailEnd type="none" w="med" len="med"/>
                    </a:lnR>
                    <a:lnT w="28575" cap="flat" cmpd="sng" algn="ctr">
                      <a:solidFill>
                        <a:srgbClr val="3677DF"/>
                      </a:solidFill>
                      <a:prstDash val="solid"/>
                      <a:round/>
                      <a:headEnd type="none" w="med" len="med"/>
                      <a:tailEnd type="none" w="med" len="med"/>
                    </a:lnT>
                    <a:lnB w="28575" cap="flat" cmpd="sng" algn="ctr">
                      <a:solidFill>
                        <a:srgbClr val="3677DF"/>
                      </a:solidFill>
                      <a:prstDash val="solid"/>
                      <a:round/>
                      <a:headEnd type="none" w="med" len="med"/>
                      <a:tailEnd type="none" w="med" len="med"/>
                    </a:lnB>
                    <a:solidFill>
                      <a:srgbClr val="3677DF"/>
                    </a:solidFill>
                  </a:tcPr>
                </a:tc>
                <a:tc>
                  <a:txBody>
                    <a:bodyPr/>
                    <a:lstStyle/>
                    <a:p>
                      <a:pPr algn="ctr">
                        <a:lnSpc>
                          <a:spcPts val="3779"/>
                        </a:lnSpc>
                        <a:defRPr/>
                      </a:pPr>
                      <a:r>
                        <a:rPr lang="en-US" sz="2699">
                          <a:solidFill>
                            <a:srgbClr val="FFFFFF"/>
                          </a:solidFill>
                          <a:latin typeface="Arimo Bold"/>
                        </a:rPr>
                        <a:t>Comments</a:t>
                      </a:r>
                      <a:endParaRPr lang="en-US" sz="1100"/>
                    </a:p>
                  </a:txBody>
                  <a:tcPr marL="190500" marR="190500" marT="190500" marB="190500" anchor="ctr">
                    <a:lnL w="28575" cap="flat" cmpd="sng" algn="ctr">
                      <a:solidFill>
                        <a:srgbClr val="3677DF"/>
                      </a:solidFill>
                      <a:prstDash val="solid"/>
                      <a:round/>
                      <a:headEnd type="none" w="med" len="med"/>
                      <a:tailEnd type="none" w="med" len="med"/>
                    </a:lnL>
                    <a:lnR w="28575" cap="flat" cmpd="sng" algn="ctr">
                      <a:solidFill>
                        <a:srgbClr val="3677DF"/>
                      </a:solidFill>
                      <a:prstDash val="solid"/>
                      <a:round/>
                      <a:headEnd type="none" w="med" len="med"/>
                      <a:tailEnd type="none" w="med" len="med"/>
                    </a:lnR>
                    <a:lnT w="28575" cap="flat" cmpd="sng" algn="ctr">
                      <a:solidFill>
                        <a:srgbClr val="3677DF"/>
                      </a:solidFill>
                      <a:prstDash val="solid"/>
                      <a:round/>
                      <a:headEnd type="none" w="med" len="med"/>
                      <a:tailEnd type="none" w="med" len="med"/>
                    </a:lnT>
                    <a:lnB w="28575" cap="flat" cmpd="sng" algn="ctr">
                      <a:solidFill>
                        <a:srgbClr val="3677DF"/>
                      </a:solidFill>
                      <a:prstDash val="solid"/>
                      <a:round/>
                      <a:headEnd type="none" w="med" len="med"/>
                      <a:tailEnd type="none" w="med" len="med"/>
                    </a:lnB>
                    <a:solidFill>
                      <a:srgbClr val="3677DF"/>
                    </a:solidFill>
                  </a:tcPr>
                </a:tc>
                <a:extLst>
                  <a:ext uri="{0D108BD9-81ED-4DB2-BD59-A6C34878D82A}">
                    <a16:rowId xmlns:a16="http://schemas.microsoft.com/office/drawing/2014/main" val="10000"/>
                  </a:ext>
                </a:extLst>
              </a:tr>
              <a:tr h="1929840">
                <a:tc>
                  <a:txBody>
                    <a:bodyPr/>
                    <a:lstStyle/>
                    <a:p>
                      <a:pPr algn="l">
                        <a:lnSpc>
                          <a:spcPts val="3779"/>
                        </a:lnSpc>
                        <a:defRPr/>
                      </a:pPr>
                      <a:r>
                        <a:rPr lang="en-US" sz="2699">
                          <a:solidFill>
                            <a:srgbClr val="000000"/>
                          </a:solidFill>
                          <a:latin typeface="Arimo Bold"/>
                        </a:rPr>
                        <a:t>Sprint 1</a:t>
                      </a:r>
                      <a:endParaRPr lang="en-US" sz="1100"/>
                    </a:p>
                  </a:txBody>
                  <a:tcPr marL="190500" marR="190500" marT="190500" marB="190500" anchor="ctr">
                    <a:lnL w="28575" cap="flat" cmpd="sng" algn="ctr">
                      <a:solidFill>
                        <a:srgbClr val="3677DF"/>
                      </a:solidFill>
                      <a:prstDash val="solid"/>
                      <a:round/>
                      <a:headEnd type="none" w="med" len="med"/>
                      <a:tailEnd type="none" w="med" len="med"/>
                    </a:lnL>
                    <a:lnR w="28575" cap="flat" cmpd="sng" algn="ctr">
                      <a:solidFill>
                        <a:srgbClr val="3677DF"/>
                      </a:solidFill>
                      <a:prstDash val="solid"/>
                      <a:round/>
                      <a:headEnd type="none" w="med" len="med"/>
                      <a:tailEnd type="none" w="med" len="med"/>
                    </a:lnR>
                    <a:lnT w="0" cap="flat" cmpd="sng" algn="ctr">
                      <a:solidFill>
                        <a:srgbClr val="FFFFFF"/>
                      </a:solidFill>
                      <a:prstDash val="solid"/>
                      <a:round/>
                      <a:headEnd type="none" w="med" len="med"/>
                      <a:tailEnd type="none" w="med" len="med"/>
                    </a:lnT>
                    <a:lnB w="28575" cap="flat" cmpd="sng" algn="ctr">
                      <a:solidFill>
                        <a:srgbClr val="3677DF"/>
                      </a:solidFill>
                      <a:prstDash val="solid"/>
                      <a:round/>
                      <a:headEnd type="none" w="med" len="med"/>
                      <a:tailEnd type="none" w="med" len="med"/>
                    </a:lnB>
                    <a:solidFill>
                      <a:srgbClr val="FFFFFF"/>
                    </a:solidFill>
                  </a:tcPr>
                </a:tc>
                <a:tc>
                  <a:txBody>
                    <a:bodyPr/>
                    <a:lstStyle/>
                    <a:p>
                      <a:pPr algn="ctr">
                        <a:lnSpc>
                          <a:spcPts val="3779"/>
                        </a:lnSpc>
                        <a:defRPr/>
                      </a:pPr>
                      <a:r>
                        <a:rPr lang="en-US" sz="2699">
                          <a:solidFill>
                            <a:srgbClr val="000000"/>
                          </a:solidFill>
                          <a:latin typeface="Arimo"/>
                        </a:rPr>
                        <a:t>Done</a:t>
                      </a:r>
                      <a:endParaRPr lang="en-US" sz="1100"/>
                    </a:p>
                  </a:txBody>
                  <a:tcPr marL="190500" marR="190500" marT="190500" marB="190500" anchor="ctr">
                    <a:lnL w="28575" cap="flat" cmpd="sng" algn="ctr">
                      <a:solidFill>
                        <a:srgbClr val="3677DF"/>
                      </a:solidFill>
                      <a:prstDash val="solid"/>
                      <a:round/>
                      <a:headEnd type="none" w="med" len="med"/>
                      <a:tailEnd type="none" w="med" len="med"/>
                    </a:lnL>
                    <a:lnR w="28575" cap="flat" cmpd="sng" algn="ctr">
                      <a:solidFill>
                        <a:srgbClr val="3677DF"/>
                      </a:solidFill>
                      <a:prstDash val="solid"/>
                      <a:round/>
                      <a:headEnd type="none" w="med" len="med"/>
                      <a:tailEnd type="none" w="med" len="med"/>
                    </a:lnR>
                    <a:lnT w="28575" cap="flat" cmpd="sng" algn="ctr">
                      <a:solidFill>
                        <a:srgbClr val="3677DF"/>
                      </a:solidFill>
                      <a:prstDash val="solid"/>
                      <a:round/>
                      <a:headEnd type="none" w="med" len="med"/>
                      <a:tailEnd type="none" w="med" len="med"/>
                    </a:lnT>
                    <a:lnB w="28575" cap="flat" cmpd="sng" algn="ctr">
                      <a:solidFill>
                        <a:srgbClr val="3677DF"/>
                      </a:solidFill>
                      <a:prstDash val="solid"/>
                      <a:round/>
                      <a:headEnd type="none" w="med" len="med"/>
                      <a:tailEnd type="none" w="med" len="med"/>
                    </a:lnB>
                    <a:solidFill>
                      <a:srgbClr val="FFFFFF"/>
                    </a:solidFill>
                  </a:tcPr>
                </a:tc>
                <a:tc>
                  <a:txBody>
                    <a:bodyPr/>
                    <a:lstStyle/>
                    <a:p>
                      <a:pPr algn="ctr">
                        <a:lnSpc>
                          <a:spcPts val="3779"/>
                        </a:lnSpc>
                        <a:defRPr/>
                      </a:pPr>
                      <a:r>
                        <a:rPr lang="en-US" sz="2699">
                          <a:solidFill>
                            <a:srgbClr val="000000"/>
                          </a:solidFill>
                          <a:latin typeface="Arimo"/>
                        </a:rPr>
                        <a:t>Done</a:t>
                      </a:r>
                      <a:endParaRPr lang="en-US" sz="1100"/>
                    </a:p>
                  </a:txBody>
                  <a:tcPr marL="190500" marR="190500" marT="190500" marB="190500" anchor="ctr">
                    <a:lnL w="28575" cap="flat" cmpd="sng" algn="ctr">
                      <a:solidFill>
                        <a:srgbClr val="3677DF"/>
                      </a:solidFill>
                      <a:prstDash val="solid"/>
                      <a:round/>
                      <a:headEnd type="none" w="med" len="med"/>
                      <a:tailEnd type="none" w="med" len="med"/>
                    </a:lnL>
                    <a:lnR w="28575" cap="flat" cmpd="sng" algn="ctr">
                      <a:solidFill>
                        <a:srgbClr val="3677DF"/>
                      </a:solidFill>
                      <a:prstDash val="solid"/>
                      <a:round/>
                      <a:headEnd type="none" w="med" len="med"/>
                      <a:tailEnd type="none" w="med" len="med"/>
                    </a:lnR>
                    <a:lnT w="28575" cap="flat" cmpd="sng" algn="ctr">
                      <a:solidFill>
                        <a:srgbClr val="3677DF"/>
                      </a:solidFill>
                      <a:prstDash val="solid"/>
                      <a:round/>
                      <a:headEnd type="none" w="med" len="med"/>
                      <a:tailEnd type="none" w="med" len="med"/>
                    </a:lnT>
                    <a:lnB w="28575" cap="flat" cmpd="sng" algn="ctr">
                      <a:solidFill>
                        <a:srgbClr val="3677DF"/>
                      </a:solidFill>
                      <a:prstDash val="solid"/>
                      <a:round/>
                      <a:headEnd type="none" w="med" len="med"/>
                      <a:tailEnd type="none" w="med" len="med"/>
                    </a:lnB>
                    <a:solidFill>
                      <a:srgbClr val="FFFFFF"/>
                    </a:solidFill>
                  </a:tcPr>
                </a:tc>
                <a:tc>
                  <a:txBody>
                    <a:bodyPr/>
                    <a:lstStyle/>
                    <a:p>
                      <a:pPr algn="ctr">
                        <a:lnSpc>
                          <a:spcPts val="3779"/>
                        </a:lnSpc>
                        <a:defRPr/>
                      </a:pPr>
                      <a:r>
                        <a:rPr lang="en-US" sz="2699">
                          <a:solidFill>
                            <a:srgbClr val="000000"/>
                          </a:solidFill>
                          <a:latin typeface="Arimo"/>
                        </a:rPr>
                        <a:t>Done</a:t>
                      </a:r>
                      <a:endParaRPr lang="en-US" sz="1100"/>
                    </a:p>
                  </a:txBody>
                  <a:tcPr marL="190500" marR="190500" marT="190500" marB="190500" anchor="ctr">
                    <a:lnL w="28575" cap="flat" cmpd="sng" algn="ctr">
                      <a:solidFill>
                        <a:srgbClr val="3677DF"/>
                      </a:solidFill>
                      <a:prstDash val="solid"/>
                      <a:round/>
                      <a:headEnd type="none" w="med" len="med"/>
                      <a:tailEnd type="none" w="med" len="med"/>
                    </a:lnL>
                    <a:lnR w="28575" cap="flat" cmpd="sng" algn="ctr">
                      <a:solidFill>
                        <a:srgbClr val="3677DF"/>
                      </a:solidFill>
                      <a:prstDash val="solid"/>
                      <a:round/>
                      <a:headEnd type="none" w="med" len="med"/>
                      <a:tailEnd type="none" w="med" len="med"/>
                    </a:lnR>
                    <a:lnT w="28575" cap="flat" cmpd="sng" algn="ctr">
                      <a:solidFill>
                        <a:srgbClr val="3677DF"/>
                      </a:solidFill>
                      <a:prstDash val="solid"/>
                      <a:round/>
                      <a:headEnd type="none" w="med" len="med"/>
                      <a:tailEnd type="none" w="med" len="med"/>
                    </a:lnT>
                    <a:lnB w="28575" cap="flat" cmpd="sng" algn="ctr">
                      <a:solidFill>
                        <a:srgbClr val="3677DF"/>
                      </a:solidFill>
                      <a:prstDash val="solid"/>
                      <a:round/>
                      <a:headEnd type="none" w="med" len="med"/>
                      <a:tailEnd type="none" w="med" len="med"/>
                    </a:lnB>
                    <a:solidFill>
                      <a:srgbClr val="FFFFFF"/>
                    </a:solidFill>
                  </a:tcPr>
                </a:tc>
                <a:tc rowSpan="3">
                  <a:txBody>
                    <a:bodyPr/>
                    <a:lstStyle/>
                    <a:p>
                      <a:pPr algn="ctr">
                        <a:lnSpc>
                          <a:spcPts val="3779"/>
                        </a:lnSpc>
                        <a:defRPr/>
                      </a:pPr>
                      <a:r>
                        <a:rPr lang="en-US" sz="2699" dirty="0">
                          <a:solidFill>
                            <a:srgbClr val="000000"/>
                          </a:solidFill>
                          <a:latin typeface="Arimo"/>
                        </a:rPr>
                        <a:t>All required testing phases were </a:t>
                      </a:r>
                      <a:r>
                        <a:rPr lang="en-US" sz="2699" b="1" dirty="0">
                          <a:solidFill>
                            <a:srgbClr val="000000"/>
                          </a:solidFill>
                          <a:latin typeface="Arimo"/>
                        </a:rPr>
                        <a:t>completed</a:t>
                      </a:r>
                      <a:r>
                        <a:rPr lang="en-US" sz="2699" dirty="0">
                          <a:solidFill>
                            <a:srgbClr val="000000"/>
                          </a:solidFill>
                          <a:latin typeface="Arimo"/>
                        </a:rPr>
                        <a:t>, including </a:t>
                      </a:r>
                      <a:r>
                        <a:rPr lang="en-US" sz="2699" b="1" dirty="0">
                          <a:solidFill>
                            <a:srgbClr val="000000"/>
                          </a:solidFill>
                          <a:latin typeface="Arimo"/>
                        </a:rPr>
                        <a:t>unit tests</a:t>
                      </a:r>
                      <a:r>
                        <a:rPr lang="en-US" sz="2699" dirty="0">
                          <a:solidFill>
                            <a:srgbClr val="000000"/>
                          </a:solidFill>
                          <a:latin typeface="Arimo"/>
                        </a:rPr>
                        <a:t>, </a:t>
                      </a:r>
                      <a:r>
                        <a:rPr lang="en-US" sz="2699" b="1" dirty="0">
                          <a:solidFill>
                            <a:srgbClr val="000000"/>
                          </a:solidFill>
                          <a:latin typeface="Arimo"/>
                        </a:rPr>
                        <a:t>integration tests</a:t>
                      </a:r>
                      <a:r>
                        <a:rPr lang="en-US" sz="2699" dirty="0">
                          <a:solidFill>
                            <a:srgbClr val="000000"/>
                          </a:solidFill>
                          <a:latin typeface="Arimo"/>
                        </a:rPr>
                        <a:t>, and </a:t>
                      </a:r>
                      <a:r>
                        <a:rPr lang="en-US" sz="2699" b="1" dirty="0">
                          <a:solidFill>
                            <a:srgbClr val="000000"/>
                          </a:solidFill>
                          <a:latin typeface="Arimo"/>
                        </a:rPr>
                        <a:t>acceptance tests</a:t>
                      </a:r>
                      <a:r>
                        <a:rPr lang="en-US" sz="2699" dirty="0">
                          <a:solidFill>
                            <a:srgbClr val="000000"/>
                          </a:solidFill>
                          <a:latin typeface="Arimo"/>
                        </a:rPr>
                        <a:t>, contributing to the overall quality assurance of the system.</a:t>
                      </a:r>
                      <a:endParaRPr lang="en-US" sz="1100" dirty="0"/>
                    </a:p>
                  </a:txBody>
                  <a:tcPr marL="190500" marR="190500" marT="190500" marB="190500" anchor="ctr">
                    <a:lnL w="28575" cap="flat" cmpd="sng" algn="ctr">
                      <a:solidFill>
                        <a:srgbClr val="3677DF"/>
                      </a:solidFill>
                      <a:prstDash val="solid"/>
                      <a:round/>
                      <a:headEnd type="none" w="med" len="med"/>
                      <a:tailEnd type="none" w="med" len="med"/>
                    </a:lnL>
                    <a:lnR w="28575" cap="flat" cmpd="sng" algn="ctr">
                      <a:solidFill>
                        <a:srgbClr val="3677DF"/>
                      </a:solidFill>
                      <a:prstDash val="solid"/>
                      <a:round/>
                      <a:headEnd type="none" w="med" len="med"/>
                      <a:tailEnd type="none" w="med" len="med"/>
                    </a:lnR>
                    <a:lnT w="28575" cap="flat" cmpd="sng" algn="ctr">
                      <a:solidFill>
                        <a:srgbClr val="3677DF"/>
                      </a:solidFill>
                      <a:prstDash val="solid"/>
                      <a:round/>
                      <a:headEnd type="none" w="med" len="med"/>
                      <a:tailEnd type="none" w="med" len="med"/>
                    </a:lnT>
                    <a:lnB w="28575" cap="flat" cmpd="sng" algn="ctr">
                      <a:solidFill>
                        <a:srgbClr val="3677DF"/>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1929840">
                <a:tc>
                  <a:txBody>
                    <a:bodyPr/>
                    <a:lstStyle/>
                    <a:p>
                      <a:pPr algn="l">
                        <a:lnSpc>
                          <a:spcPts val="3779"/>
                        </a:lnSpc>
                        <a:defRPr/>
                      </a:pPr>
                      <a:r>
                        <a:rPr lang="en-US" sz="2699">
                          <a:solidFill>
                            <a:srgbClr val="000000"/>
                          </a:solidFill>
                          <a:latin typeface="Arimo Bold"/>
                        </a:rPr>
                        <a:t>Sprint 2</a:t>
                      </a:r>
                      <a:endParaRPr lang="en-US" sz="1100"/>
                    </a:p>
                  </a:txBody>
                  <a:tcPr marL="190500" marR="190500" marT="190500" marB="190500" anchor="ctr">
                    <a:lnL w="28575" cap="flat" cmpd="sng" algn="ctr">
                      <a:solidFill>
                        <a:srgbClr val="3677DF"/>
                      </a:solidFill>
                      <a:prstDash val="solid"/>
                      <a:round/>
                      <a:headEnd type="none" w="med" len="med"/>
                      <a:tailEnd type="none" w="med" len="med"/>
                    </a:lnL>
                    <a:lnR w="28575" cap="flat" cmpd="sng" algn="ctr">
                      <a:solidFill>
                        <a:srgbClr val="3677DF"/>
                      </a:solidFill>
                      <a:prstDash val="solid"/>
                      <a:round/>
                      <a:headEnd type="none" w="med" len="med"/>
                      <a:tailEnd type="none" w="med" len="med"/>
                    </a:lnR>
                    <a:lnT w="28575" cap="flat" cmpd="sng" algn="ctr">
                      <a:solidFill>
                        <a:srgbClr val="3677DF"/>
                      </a:solidFill>
                      <a:prstDash val="solid"/>
                      <a:round/>
                      <a:headEnd type="none" w="med" len="med"/>
                      <a:tailEnd type="none" w="med" len="med"/>
                    </a:lnT>
                    <a:lnB w="28575" cap="flat" cmpd="sng" algn="ctr">
                      <a:solidFill>
                        <a:srgbClr val="3677DF"/>
                      </a:solidFill>
                      <a:prstDash val="solid"/>
                      <a:round/>
                      <a:headEnd type="none" w="med" len="med"/>
                      <a:tailEnd type="none" w="med" len="med"/>
                    </a:lnB>
                    <a:solidFill>
                      <a:srgbClr val="FFFFFF"/>
                    </a:solidFill>
                  </a:tcPr>
                </a:tc>
                <a:tc>
                  <a:txBody>
                    <a:bodyPr/>
                    <a:lstStyle/>
                    <a:p>
                      <a:pPr algn="ctr">
                        <a:lnSpc>
                          <a:spcPts val="3779"/>
                        </a:lnSpc>
                        <a:defRPr/>
                      </a:pPr>
                      <a:r>
                        <a:rPr lang="en-US" sz="2699">
                          <a:solidFill>
                            <a:srgbClr val="000000"/>
                          </a:solidFill>
                          <a:latin typeface="Arimo"/>
                        </a:rPr>
                        <a:t>Done</a:t>
                      </a:r>
                      <a:endParaRPr lang="en-US" sz="1100"/>
                    </a:p>
                  </a:txBody>
                  <a:tcPr marL="190500" marR="190500" marT="190500" marB="190500" anchor="ctr">
                    <a:lnL w="28575" cap="flat" cmpd="sng" algn="ctr">
                      <a:solidFill>
                        <a:srgbClr val="3677DF"/>
                      </a:solidFill>
                      <a:prstDash val="solid"/>
                      <a:round/>
                      <a:headEnd type="none" w="med" len="med"/>
                      <a:tailEnd type="none" w="med" len="med"/>
                    </a:lnL>
                    <a:lnR w="28575" cap="flat" cmpd="sng" algn="ctr">
                      <a:solidFill>
                        <a:srgbClr val="3677DF"/>
                      </a:solidFill>
                      <a:prstDash val="solid"/>
                      <a:round/>
                      <a:headEnd type="none" w="med" len="med"/>
                      <a:tailEnd type="none" w="med" len="med"/>
                    </a:lnR>
                    <a:lnT w="28575" cap="flat" cmpd="sng" algn="ctr">
                      <a:solidFill>
                        <a:srgbClr val="3677DF"/>
                      </a:solidFill>
                      <a:prstDash val="solid"/>
                      <a:round/>
                      <a:headEnd type="none" w="med" len="med"/>
                      <a:tailEnd type="none" w="med" len="med"/>
                    </a:lnT>
                    <a:lnB w="28575" cap="flat" cmpd="sng" algn="ctr">
                      <a:solidFill>
                        <a:srgbClr val="3677DF"/>
                      </a:solidFill>
                      <a:prstDash val="solid"/>
                      <a:round/>
                      <a:headEnd type="none" w="med" len="med"/>
                      <a:tailEnd type="none" w="med" len="med"/>
                    </a:lnB>
                    <a:solidFill>
                      <a:srgbClr val="FFFFFF"/>
                    </a:solidFill>
                  </a:tcPr>
                </a:tc>
                <a:tc>
                  <a:txBody>
                    <a:bodyPr/>
                    <a:lstStyle/>
                    <a:p>
                      <a:pPr algn="ctr">
                        <a:lnSpc>
                          <a:spcPts val="3779"/>
                        </a:lnSpc>
                        <a:defRPr/>
                      </a:pPr>
                      <a:r>
                        <a:rPr lang="en-US" sz="2699">
                          <a:solidFill>
                            <a:srgbClr val="000000"/>
                          </a:solidFill>
                          <a:latin typeface="Arimo"/>
                        </a:rPr>
                        <a:t>Done</a:t>
                      </a:r>
                      <a:endParaRPr lang="en-US" sz="1100"/>
                    </a:p>
                  </a:txBody>
                  <a:tcPr marL="190500" marR="190500" marT="190500" marB="190500" anchor="ctr">
                    <a:lnL w="28575" cap="flat" cmpd="sng" algn="ctr">
                      <a:solidFill>
                        <a:srgbClr val="3677DF"/>
                      </a:solidFill>
                      <a:prstDash val="solid"/>
                      <a:round/>
                      <a:headEnd type="none" w="med" len="med"/>
                      <a:tailEnd type="none" w="med" len="med"/>
                    </a:lnL>
                    <a:lnR w="28575" cap="flat" cmpd="sng" algn="ctr">
                      <a:solidFill>
                        <a:srgbClr val="3677DF"/>
                      </a:solidFill>
                      <a:prstDash val="solid"/>
                      <a:round/>
                      <a:headEnd type="none" w="med" len="med"/>
                      <a:tailEnd type="none" w="med" len="med"/>
                    </a:lnR>
                    <a:lnT w="28575" cap="flat" cmpd="sng" algn="ctr">
                      <a:solidFill>
                        <a:srgbClr val="3677DF"/>
                      </a:solidFill>
                      <a:prstDash val="solid"/>
                      <a:round/>
                      <a:headEnd type="none" w="med" len="med"/>
                      <a:tailEnd type="none" w="med" len="med"/>
                    </a:lnT>
                    <a:lnB w="28575" cap="flat" cmpd="sng" algn="ctr">
                      <a:solidFill>
                        <a:srgbClr val="3677DF"/>
                      </a:solidFill>
                      <a:prstDash val="solid"/>
                      <a:round/>
                      <a:headEnd type="none" w="med" len="med"/>
                      <a:tailEnd type="none" w="med" len="med"/>
                    </a:lnB>
                    <a:solidFill>
                      <a:srgbClr val="FFFFFF"/>
                    </a:solidFill>
                  </a:tcPr>
                </a:tc>
                <a:tc>
                  <a:txBody>
                    <a:bodyPr/>
                    <a:lstStyle/>
                    <a:p>
                      <a:pPr algn="ctr">
                        <a:lnSpc>
                          <a:spcPts val="3779"/>
                        </a:lnSpc>
                        <a:defRPr/>
                      </a:pPr>
                      <a:r>
                        <a:rPr lang="en-US" sz="2699">
                          <a:solidFill>
                            <a:srgbClr val="000000"/>
                          </a:solidFill>
                          <a:latin typeface="Arimo"/>
                        </a:rPr>
                        <a:t>Not well done</a:t>
                      </a:r>
                      <a:endParaRPr lang="en-US" sz="1100"/>
                    </a:p>
                  </a:txBody>
                  <a:tcPr marL="190500" marR="190500" marT="190500" marB="190500" anchor="ctr">
                    <a:lnL w="28575" cap="flat" cmpd="sng" algn="ctr">
                      <a:solidFill>
                        <a:srgbClr val="3677DF"/>
                      </a:solidFill>
                      <a:prstDash val="solid"/>
                      <a:round/>
                      <a:headEnd type="none" w="med" len="med"/>
                      <a:tailEnd type="none" w="med" len="med"/>
                    </a:lnL>
                    <a:lnR w="28575" cap="flat" cmpd="sng" algn="ctr">
                      <a:solidFill>
                        <a:srgbClr val="3677DF"/>
                      </a:solidFill>
                      <a:prstDash val="solid"/>
                      <a:round/>
                      <a:headEnd type="none" w="med" len="med"/>
                      <a:tailEnd type="none" w="med" len="med"/>
                    </a:lnR>
                    <a:lnT w="28575" cap="flat" cmpd="sng" algn="ctr">
                      <a:solidFill>
                        <a:srgbClr val="3677DF"/>
                      </a:solidFill>
                      <a:prstDash val="solid"/>
                      <a:round/>
                      <a:headEnd type="none" w="med" len="med"/>
                      <a:tailEnd type="none" w="med" len="med"/>
                    </a:lnT>
                    <a:lnB w="28575" cap="flat" cmpd="sng" algn="ctr">
                      <a:solidFill>
                        <a:srgbClr val="3677DF"/>
                      </a:solidFill>
                      <a:prstDash val="solid"/>
                      <a:round/>
                      <a:headEnd type="none" w="med" len="med"/>
                      <a:tailEnd type="none" w="med" len="med"/>
                    </a:lnB>
                    <a:solidFill>
                      <a:srgbClr val="FFFFFF"/>
                    </a:solidFill>
                  </a:tcPr>
                </a:tc>
                <a:tc vMerge="1">
                  <a:txBody>
                    <a:bodyPr/>
                    <a:lstStyle/>
                    <a:p>
                      <a:pPr algn="ctr">
                        <a:lnSpc>
                          <a:spcPts val="3779"/>
                        </a:lnSpc>
                        <a:defRPr/>
                      </a:pPr>
                      <a:r>
                        <a:rPr lang="en-US" sz="2699">
                          <a:solidFill>
                            <a:srgbClr val="000000"/>
                          </a:solidFill>
                          <a:latin typeface="Arimo"/>
                        </a:rPr>
                        <a:t>All required testing phases were completed, including unit tests, integration tests, and acceptance tests, contributing to the overall quality assurance of the system.</a:t>
                      </a:r>
                      <a:endParaRPr lang="en-US" sz="1100"/>
                    </a:p>
                  </a:txBody>
                  <a:tcPr marL="190500" marR="190500" marT="190500" marB="190500" anchor="ctr">
                    <a:lnL w="28575" cap="flat" cmpd="sng" algn="ctr">
                      <a:solidFill>
                        <a:srgbClr val="3677DF"/>
                      </a:solidFill>
                      <a:prstDash val="solid"/>
                      <a:round/>
                      <a:headEnd type="none" w="med" len="med"/>
                      <a:tailEnd type="none" w="med" len="med"/>
                    </a:lnL>
                    <a:lnR w="28575" cap="flat" cmpd="sng" algn="ctr">
                      <a:solidFill>
                        <a:srgbClr val="3677DF"/>
                      </a:solidFill>
                      <a:prstDash val="solid"/>
                      <a:round/>
                      <a:headEnd type="none" w="med" len="med"/>
                      <a:tailEnd type="none" w="med" len="med"/>
                    </a:lnR>
                    <a:lnT w="28575" cap="flat" cmpd="sng" algn="ctr">
                      <a:solidFill>
                        <a:srgbClr val="3677DF"/>
                      </a:solidFill>
                      <a:prstDash val="solid"/>
                      <a:round/>
                      <a:headEnd type="none" w="med" len="med"/>
                      <a:tailEnd type="none" w="med" len="med"/>
                    </a:lnT>
                    <a:lnB w="28575" cap="flat" cmpd="sng" algn="ctr">
                      <a:solidFill>
                        <a:srgbClr val="3677DF"/>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1929840">
                <a:tc>
                  <a:txBody>
                    <a:bodyPr/>
                    <a:lstStyle/>
                    <a:p>
                      <a:pPr algn="l">
                        <a:lnSpc>
                          <a:spcPts val="3779"/>
                        </a:lnSpc>
                        <a:defRPr/>
                      </a:pPr>
                      <a:r>
                        <a:rPr lang="en-US" sz="2699">
                          <a:solidFill>
                            <a:srgbClr val="000000"/>
                          </a:solidFill>
                          <a:latin typeface="Arimo Bold"/>
                        </a:rPr>
                        <a:t>Sprint 3</a:t>
                      </a:r>
                      <a:endParaRPr lang="en-US" sz="1100"/>
                    </a:p>
                  </a:txBody>
                  <a:tcPr marL="190500" marR="190500" marT="190500" marB="190500" anchor="ctr">
                    <a:lnL w="28575" cap="flat" cmpd="sng" algn="ctr">
                      <a:solidFill>
                        <a:srgbClr val="3677DF"/>
                      </a:solidFill>
                      <a:prstDash val="solid"/>
                      <a:round/>
                      <a:headEnd type="none" w="med" len="med"/>
                      <a:tailEnd type="none" w="med" len="med"/>
                    </a:lnL>
                    <a:lnR w="28575" cap="flat" cmpd="sng" algn="ctr">
                      <a:solidFill>
                        <a:srgbClr val="3677DF"/>
                      </a:solidFill>
                      <a:prstDash val="solid"/>
                      <a:round/>
                      <a:headEnd type="none" w="med" len="med"/>
                      <a:tailEnd type="none" w="med" len="med"/>
                    </a:lnR>
                    <a:lnT w="28575" cap="flat" cmpd="sng" algn="ctr">
                      <a:solidFill>
                        <a:srgbClr val="3677DF"/>
                      </a:solidFill>
                      <a:prstDash val="solid"/>
                      <a:round/>
                      <a:headEnd type="none" w="med" len="med"/>
                      <a:tailEnd type="none" w="med" len="med"/>
                    </a:lnT>
                    <a:lnB w="28575" cap="flat" cmpd="sng" algn="ctr">
                      <a:solidFill>
                        <a:srgbClr val="3677DF"/>
                      </a:solidFill>
                      <a:prstDash val="solid"/>
                      <a:round/>
                      <a:headEnd type="none" w="med" len="med"/>
                      <a:tailEnd type="none" w="med" len="med"/>
                    </a:lnB>
                    <a:solidFill>
                      <a:srgbClr val="FFFFFF"/>
                    </a:solidFill>
                  </a:tcPr>
                </a:tc>
                <a:tc>
                  <a:txBody>
                    <a:bodyPr/>
                    <a:lstStyle/>
                    <a:p>
                      <a:pPr algn="ctr">
                        <a:lnSpc>
                          <a:spcPts val="3779"/>
                        </a:lnSpc>
                        <a:defRPr/>
                      </a:pPr>
                      <a:r>
                        <a:rPr lang="en-US" sz="2699">
                          <a:solidFill>
                            <a:srgbClr val="000000"/>
                          </a:solidFill>
                          <a:latin typeface="Arimo"/>
                        </a:rPr>
                        <a:t>Done</a:t>
                      </a:r>
                      <a:endParaRPr lang="en-US" sz="1100"/>
                    </a:p>
                  </a:txBody>
                  <a:tcPr marL="190500" marR="190500" marT="190500" marB="190500" anchor="ctr">
                    <a:lnL w="28575" cap="flat" cmpd="sng" algn="ctr">
                      <a:solidFill>
                        <a:srgbClr val="3677DF"/>
                      </a:solidFill>
                      <a:prstDash val="solid"/>
                      <a:round/>
                      <a:headEnd type="none" w="med" len="med"/>
                      <a:tailEnd type="none" w="med" len="med"/>
                    </a:lnL>
                    <a:lnR w="28575" cap="flat" cmpd="sng" algn="ctr">
                      <a:solidFill>
                        <a:srgbClr val="3677DF"/>
                      </a:solidFill>
                      <a:prstDash val="solid"/>
                      <a:round/>
                      <a:headEnd type="none" w="med" len="med"/>
                      <a:tailEnd type="none" w="med" len="med"/>
                    </a:lnR>
                    <a:lnT w="28575" cap="flat" cmpd="sng" algn="ctr">
                      <a:solidFill>
                        <a:srgbClr val="3677DF"/>
                      </a:solidFill>
                      <a:prstDash val="solid"/>
                      <a:round/>
                      <a:headEnd type="none" w="med" len="med"/>
                      <a:tailEnd type="none" w="med" len="med"/>
                    </a:lnT>
                    <a:lnB w="28575" cap="flat" cmpd="sng" algn="ctr">
                      <a:solidFill>
                        <a:srgbClr val="3677DF"/>
                      </a:solidFill>
                      <a:prstDash val="solid"/>
                      <a:round/>
                      <a:headEnd type="none" w="med" len="med"/>
                      <a:tailEnd type="none" w="med" len="med"/>
                    </a:lnB>
                    <a:solidFill>
                      <a:srgbClr val="FFFFFF"/>
                    </a:solidFill>
                  </a:tcPr>
                </a:tc>
                <a:tc>
                  <a:txBody>
                    <a:bodyPr/>
                    <a:lstStyle/>
                    <a:p>
                      <a:pPr algn="ctr">
                        <a:lnSpc>
                          <a:spcPts val="3779"/>
                        </a:lnSpc>
                        <a:defRPr/>
                      </a:pPr>
                      <a:r>
                        <a:rPr lang="en-US" sz="2699">
                          <a:solidFill>
                            <a:srgbClr val="000000"/>
                          </a:solidFill>
                          <a:latin typeface="Arimo"/>
                        </a:rPr>
                        <a:t>Done</a:t>
                      </a:r>
                      <a:endParaRPr lang="en-US" sz="1100"/>
                    </a:p>
                  </a:txBody>
                  <a:tcPr marL="190500" marR="190500" marT="190500" marB="190500" anchor="ctr">
                    <a:lnL w="28575" cap="flat" cmpd="sng" algn="ctr">
                      <a:solidFill>
                        <a:srgbClr val="3677DF"/>
                      </a:solidFill>
                      <a:prstDash val="solid"/>
                      <a:round/>
                      <a:headEnd type="none" w="med" len="med"/>
                      <a:tailEnd type="none" w="med" len="med"/>
                    </a:lnL>
                    <a:lnR w="28575" cap="flat" cmpd="sng" algn="ctr">
                      <a:solidFill>
                        <a:srgbClr val="3677DF"/>
                      </a:solidFill>
                      <a:prstDash val="solid"/>
                      <a:round/>
                      <a:headEnd type="none" w="med" len="med"/>
                      <a:tailEnd type="none" w="med" len="med"/>
                    </a:lnR>
                    <a:lnT w="28575" cap="flat" cmpd="sng" algn="ctr">
                      <a:solidFill>
                        <a:srgbClr val="3677DF"/>
                      </a:solidFill>
                      <a:prstDash val="solid"/>
                      <a:round/>
                      <a:headEnd type="none" w="med" len="med"/>
                      <a:tailEnd type="none" w="med" len="med"/>
                    </a:lnT>
                    <a:lnB w="28575" cap="flat" cmpd="sng" algn="ctr">
                      <a:solidFill>
                        <a:srgbClr val="3677DF"/>
                      </a:solidFill>
                      <a:prstDash val="solid"/>
                      <a:round/>
                      <a:headEnd type="none" w="med" len="med"/>
                      <a:tailEnd type="none" w="med" len="med"/>
                    </a:lnB>
                    <a:solidFill>
                      <a:srgbClr val="FFFFFF"/>
                    </a:solidFill>
                  </a:tcPr>
                </a:tc>
                <a:tc>
                  <a:txBody>
                    <a:bodyPr/>
                    <a:lstStyle/>
                    <a:p>
                      <a:pPr algn="ctr">
                        <a:lnSpc>
                          <a:spcPts val="3779"/>
                        </a:lnSpc>
                        <a:defRPr/>
                      </a:pPr>
                      <a:r>
                        <a:rPr lang="en-US" sz="2699" dirty="0">
                          <a:solidFill>
                            <a:srgbClr val="000000"/>
                          </a:solidFill>
                          <a:latin typeface="Arimo"/>
                        </a:rPr>
                        <a:t>Done</a:t>
                      </a:r>
                      <a:endParaRPr lang="en-US" sz="1100" dirty="0"/>
                    </a:p>
                  </a:txBody>
                  <a:tcPr marL="190500" marR="190500" marT="190500" marB="190500" anchor="ctr">
                    <a:lnL w="28575" cap="flat" cmpd="sng" algn="ctr">
                      <a:solidFill>
                        <a:srgbClr val="3677DF"/>
                      </a:solidFill>
                      <a:prstDash val="solid"/>
                      <a:round/>
                      <a:headEnd type="none" w="med" len="med"/>
                      <a:tailEnd type="none" w="med" len="med"/>
                    </a:lnL>
                    <a:lnR w="28575" cap="flat" cmpd="sng" algn="ctr">
                      <a:solidFill>
                        <a:srgbClr val="3677DF"/>
                      </a:solidFill>
                      <a:prstDash val="solid"/>
                      <a:round/>
                      <a:headEnd type="none" w="med" len="med"/>
                      <a:tailEnd type="none" w="med" len="med"/>
                    </a:lnR>
                    <a:lnT w="28575" cap="flat" cmpd="sng" algn="ctr">
                      <a:solidFill>
                        <a:srgbClr val="3677DF"/>
                      </a:solidFill>
                      <a:prstDash val="solid"/>
                      <a:round/>
                      <a:headEnd type="none" w="med" len="med"/>
                      <a:tailEnd type="none" w="med" len="med"/>
                    </a:lnT>
                    <a:lnB w="28575" cap="flat" cmpd="sng" algn="ctr">
                      <a:solidFill>
                        <a:srgbClr val="3677DF"/>
                      </a:solidFill>
                      <a:prstDash val="solid"/>
                      <a:round/>
                      <a:headEnd type="none" w="med" len="med"/>
                      <a:tailEnd type="none" w="med" len="med"/>
                    </a:lnB>
                    <a:solidFill>
                      <a:srgbClr val="FFFFFF"/>
                    </a:solidFill>
                  </a:tcPr>
                </a:tc>
                <a:tc vMerge="1">
                  <a:txBody>
                    <a:bodyPr/>
                    <a:lstStyle/>
                    <a:p>
                      <a:pPr algn="ctr">
                        <a:lnSpc>
                          <a:spcPts val="3779"/>
                        </a:lnSpc>
                        <a:defRPr/>
                      </a:pPr>
                      <a:r>
                        <a:rPr lang="en-US" sz="2699">
                          <a:solidFill>
                            <a:srgbClr val="000000"/>
                          </a:solidFill>
                          <a:latin typeface="Arimo"/>
                        </a:rPr>
                        <a:t>All required testing phases were completed, including unit tests, integration tests, and acceptance tests, contributing to the overall quality assurance of the system.</a:t>
                      </a:r>
                      <a:endParaRPr lang="en-US" sz="1100"/>
                    </a:p>
                  </a:txBody>
                  <a:tcPr marL="190500" marR="190500" marT="190500" marB="190500" anchor="ctr">
                    <a:lnL w="28575" cap="flat" cmpd="sng" algn="ctr">
                      <a:solidFill>
                        <a:srgbClr val="3677DF"/>
                      </a:solidFill>
                      <a:prstDash val="solid"/>
                      <a:round/>
                      <a:headEnd type="none" w="med" len="med"/>
                      <a:tailEnd type="none" w="med" len="med"/>
                    </a:lnL>
                    <a:lnR w="28575" cap="flat" cmpd="sng" algn="ctr">
                      <a:solidFill>
                        <a:srgbClr val="3677DF"/>
                      </a:solidFill>
                      <a:prstDash val="solid"/>
                      <a:round/>
                      <a:headEnd type="none" w="med" len="med"/>
                      <a:tailEnd type="none" w="med" len="med"/>
                    </a:lnR>
                    <a:lnT w="28575" cap="flat" cmpd="sng" algn="ctr">
                      <a:solidFill>
                        <a:srgbClr val="3677DF"/>
                      </a:solidFill>
                      <a:prstDash val="solid"/>
                      <a:round/>
                      <a:headEnd type="none" w="med" len="med"/>
                      <a:tailEnd type="none" w="med" len="med"/>
                    </a:lnT>
                    <a:lnB w="28575" cap="flat" cmpd="sng" algn="ctr">
                      <a:solidFill>
                        <a:srgbClr val="3677DF"/>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bl>
          </a:graphicData>
        </a:graphic>
      </p:graphicFrame>
      <p:sp>
        <p:nvSpPr>
          <p:cNvPr id="4" name="TextBox 14">
            <a:extLst>
              <a:ext uri="{FF2B5EF4-FFF2-40B4-BE49-F238E27FC236}">
                <a16:creationId xmlns:a16="http://schemas.microsoft.com/office/drawing/2014/main" id="{A8B94EC5-BC81-FAD6-5984-E1783DE344CE}"/>
              </a:ext>
            </a:extLst>
          </p:cNvPr>
          <p:cNvSpPr txBox="1"/>
          <p:nvPr/>
        </p:nvSpPr>
        <p:spPr>
          <a:xfrm>
            <a:off x="8115299" y="9053500"/>
            <a:ext cx="2057400" cy="409599"/>
          </a:xfrm>
          <a:prstGeom prst="rect">
            <a:avLst/>
          </a:prstGeom>
        </p:spPr>
        <p:txBody>
          <a:bodyPr wrap="square" lIns="0" tIns="0" rIns="0" bIns="0" rtlCol="0" anchor="t">
            <a:spAutoFit/>
          </a:bodyPr>
          <a:lstStyle/>
          <a:p>
            <a:pPr>
              <a:lnSpc>
                <a:spcPts val="3499"/>
              </a:lnSpc>
              <a:spcBef>
                <a:spcPct val="0"/>
              </a:spcBef>
            </a:pPr>
            <a:r>
              <a:rPr lang="en-US" sz="2499" u="sng" dirty="0">
                <a:solidFill>
                  <a:schemeClr val="bg1"/>
                </a:solidFill>
                <a:latin typeface="Arimo"/>
                <a:hlinkClick r:id="rId4" action="ppaction://hlinksldjump">
                  <a:extLst>
                    <a:ext uri="{A12FA001-AC4F-418D-AE19-62706E023703}">
                      <ahyp:hlinkClr xmlns:ahyp="http://schemas.microsoft.com/office/drawing/2018/hyperlinkcolor" val="tx"/>
                    </a:ext>
                  </a:extLst>
                </a:hlinkClick>
              </a:rPr>
              <a:t>Back to Topics</a:t>
            </a:r>
          </a:p>
        </p:txBody>
      </p:sp>
    </p:spTree>
  </p:cSld>
  <p:clrMapOvr>
    <a:masterClrMapping/>
  </p:clrMapOvr>
  <p:transition spd="med">
    <p:pull/>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410981">
            <a:off x="5267008" y="5027201"/>
            <a:ext cx="7950495" cy="1719294"/>
          </a:xfrm>
          <a:custGeom>
            <a:avLst/>
            <a:gdLst/>
            <a:ahLst/>
            <a:cxnLst/>
            <a:rect l="l" t="t" r="r" b="b"/>
            <a:pathLst>
              <a:path w="7950495" h="1719294">
                <a:moveTo>
                  <a:pt x="0" y="0"/>
                </a:moveTo>
                <a:lnTo>
                  <a:pt x="7950495" y="0"/>
                </a:lnTo>
                <a:lnTo>
                  <a:pt x="7950495" y="1719295"/>
                </a:lnTo>
                <a:lnTo>
                  <a:pt x="0" y="1719295"/>
                </a:lnTo>
                <a:lnTo>
                  <a:pt x="0" y="0"/>
                </a:lnTo>
                <a:close/>
              </a:path>
            </a:pathLst>
          </a:custGeom>
          <a:blipFill>
            <a:blip r:embed="rId2">
              <a:extLst>
                <a:ext uri="{96DAC541-7B7A-43D3-8B79-37D633B846F1}">
                  <asvg:svgBlip xmlns:asvg="http://schemas.microsoft.com/office/drawing/2016/SVG/main" r:embed="rId3"/>
                </a:ext>
              </a:extLst>
            </a:blip>
            <a:stretch>
              <a:fillRect/>
            </a:stretch>
          </a:blipFill>
          <a:ln>
            <a:noFill/>
          </a:ln>
        </p:spPr>
        <p:txBody>
          <a:bodyPr/>
          <a:lstStyle/>
          <a:p>
            <a:endParaRPr lang="pt-PT"/>
          </a:p>
        </p:txBody>
      </p:sp>
      <p:sp>
        <p:nvSpPr>
          <p:cNvPr id="3" name="TextBox 3"/>
          <p:cNvSpPr txBox="1"/>
          <p:nvPr/>
        </p:nvSpPr>
        <p:spPr>
          <a:xfrm>
            <a:off x="2134880" y="3788384"/>
            <a:ext cx="14018239" cy="2276475"/>
          </a:xfrm>
          <a:prstGeom prst="rect">
            <a:avLst/>
          </a:prstGeom>
        </p:spPr>
        <p:txBody>
          <a:bodyPr lIns="0" tIns="0" rIns="0" bIns="0" rtlCol="0" anchor="t">
            <a:spAutoFit/>
          </a:bodyPr>
          <a:lstStyle/>
          <a:p>
            <a:pPr algn="ctr">
              <a:lnSpc>
                <a:spcPts val="17999"/>
              </a:lnSpc>
            </a:pPr>
            <a:r>
              <a:rPr lang="en-US" sz="14999" dirty="0">
                <a:solidFill>
                  <a:srgbClr val="000000"/>
                </a:solidFill>
                <a:latin typeface="TT Commons Pro Bold"/>
              </a:rPr>
              <a:t>DevOps</a:t>
            </a:r>
          </a:p>
        </p:txBody>
      </p:sp>
    </p:spTree>
  </p:cSld>
  <p:clrMapOvr>
    <a:masterClrMapping/>
  </p:clrMapOvr>
  <p:transition spd="med">
    <p:pull/>
  </p:transition>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DDE1FF"/>
        </a:solidFill>
        <a:effectLst/>
      </p:bgPr>
    </p:bg>
    <p:spTree>
      <p:nvGrpSpPr>
        <p:cNvPr id="1" name=""/>
        <p:cNvGrpSpPr/>
        <p:nvPr/>
      </p:nvGrpSpPr>
      <p:grpSpPr>
        <a:xfrm>
          <a:off x="0" y="0"/>
          <a:ext cx="0" cy="0"/>
          <a:chOff x="0" y="0"/>
          <a:chExt cx="0" cy="0"/>
        </a:xfrm>
      </p:grpSpPr>
      <p:sp>
        <p:nvSpPr>
          <p:cNvPr id="2" name="Freeform 2"/>
          <p:cNvSpPr/>
          <p:nvPr/>
        </p:nvSpPr>
        <p:spPr>
          <a:xfrm rot="755772">
            <a:off x="387932" y="7407210"/>
            <a:ext cx="3742447" cy="3970766"/>
          </a:xfrm>
          <a:custGeom>
            <a:avLst/>
            <a:gdLst/>
            <a:ahLst/>
            <a:cxnLst/>
            <a:rect l="l" t="t" r="r" b="b"/>
            <a:pathLst>
              <a:path w="3742447" h="3970766">
                <a:moveTo>
                  <a:pt x="0" y="0"/>
                </a:moveTo>
                <a:lnTo>
                  <a:pt x="3742447" y="0"/>
                </a:lnTo>
                <a:lnTo>
                  <a:pt x="3742447" y="3970766"/>
                </a:lnTo>
                <a:lnTo>
                  <a:pt x="0" y="39707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pt-PT"/>
          </a:p>
        </p:txBody>
      </p:sp>
      <p:sp>
        <p:nvSpPr>
          <p:cNvPr id="3" name="Freeform 3"/>
          <p:cNvSpPr/>
          <p:nvPr/>
        </p:nvSpPr>
        <p:spPr>
          <a:xfrm rot="3062261">
            <a:off x="15976758" y="-781618"/>
            <a:ext cx="3412449" cy="3620636"/>
          </a:xfrm>
          <a:custGeom>
            <a:avLst/>
            <a:gdLst/>
            <a:ahLst/>
            <a:cxnLst/>
            <a:rect l="l" t="t" r="r" b="b"/>
            <a:pathLst>
              <a:path w="3412449" h="3620636">
                <a:moveTo>
                  <a:pt x="0" y="0"/>
                </a:moveTo>
                <a:lnTo>
                  <a:pt x="3412449" y="0"/>
                </a:lnTo>
                <a:lnTo>
                  <a:pt x="3412449" y="3620636"/>
                </a:lnTo>
                <a:lnTo>
                  <a:pt x="0" y="362063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pt-PT"/>
          </a:p>
        </p:txBody>
      </p:sp>
      <p:grpSp>
        <p:nvGrpSpPr>
          <p:cNvPr id="4" name="Group 4"/>
          <p:cNvGrpSpPr/>
          <p:nvPr/>
        </p:nvGrpSpPr>
        <p:grpSpPr>
          <a:xfrm>
            <a:off x="2372887" y="6741092"/>
            <a:ext cx="13594710" cy="2153998"/>
            <a:chOff x="0" y="0"/>
            <a:chExt cx="3580500" cy="567308"/>
          </a:xfrm>
        </p:grpSpPr>
        <p:sp>
          <p:nvSpPr>
            <p:cNvPr id="5" name="Freeform 5"/>
            <p:cNvSpPr/>
            <p:nvPr/>
          </p:nvSpPr>
          <p:spPr>
            <a:xfrm>
              <a:off x="0" y="0"/>
              <a:ext cx="3580500" cy="567308"/>
            </a:xfrm>
            <a:custGeom>
              <a:avLst/>
              <a:gdLst/>
              <a:ahLst/>
              <a:cxnLst/>
              <a:rect l="l" t="t" r="r" b="b"/>
              <a:pathLst>
                <a:path w="3580500" h="567308">
                  <a:moveTo>
                    <a:pt x="0" y="0"/>
                  </a:moveTo>
                  <a:lnTo>
                    <a:pt x="3580500" y="0"/>
                  </a:lnTo>
                  <a:lnTo>
                    <a:pt x="3580500" y="567308"/>
                  </a:lnTo>
                  <a:lnTo>
                    <a:pt x="0" y="567308"/>
                  </a:lnTo>
                  <a:close/>
                </a:path>
              </a:pathLst>
            </a:custGeom>
            <a:solidFill>
              <a:srgbClr val="FFFFFF"/>
            </a:solidFill>
          </p:spPr>
          <p:txBody>
            <a:bodyPr/>
            <a:lstStyle/>
            <a:p>
              <a:endParaRPr lang="pt-PT"/>
            </a:p>
          </p:txBody>
        </p:sp>
        <p:sp>
          <p:nvSpPr>
            <p:cNvPr id="6" name="TextBox 6"/>
            <p:cNvSpPr txBox="1"/>
            <p:nvPr/>
          </p:nvSpPr>
          <p:spPr>
            <a:xfrm>
              <a:off x="0" y="-38100"/>
              <a:ext cx="3580500" cy="605408"/>
            </a:xfrm>
            <a:prstGeom prst="rect">
              <a:avLst/>
            </a:prstGeom>
          </p:spPr>
          <p:txBody>
            <a:bodyPr lIns="50800" tIns="50800" rIns="50800" bIns="50800" rtlCol="0" anchor="ctr"/>
            <a:lstStyle/>
            <a:p>
              <a:pPr algn="ctr">
                <a:lnSpc>
                  <a:spcPts val="3120"/>
                </a:lnSpc>
              </a:pPr>
              <a:endParaRPr/>
            </a:p>
          </p:txBody>
        </p:sp>
      </p:grpSp>
      <p:sp>
        <p:nvSpPr>
          <p:cNvPr id="7" name="TextBox 7"/>
          <p:cNvSpPr txBox="1"/>
          <p:nvPr/>
        </p:nvSpPr>
        <p:spPr>
          <a:xfrm>
            <a:off x="2372887" y="5781923"/>
            <a:ext cx="13594710" cy="1362075"/>
          </a:xfrm>
          <a:prstGeom prst="rect">
            <a:avLst/>
          </a:prstGeom>
        </p:spPr>
        <p:txBody>
          <a:bodyPr lIns="0" tIns="0" rIns="0" bIns="0" rtlCol="0" anchor="t">
            <a:spAutoFit/>
          </a:bodyPr>
          <a:lstStyle/>
          <a:p>
            <a:pPr algn="ctr">
              <a:lnSpc>
                <a:spcPts val="10799"/>
              </a:lnSpc>
            </a:pPr>
            <a:r>
              <a:rPr lang="en-US" sz="8999">
                <a:solidFill>
                  <a:srgbClr val="3677DF"/>
                </a:solidFill>
                <a:latin typeface="Shrikhand"/>
              </a:rPr>
              <a:t>CI/CD pipeline</a:t>
            </a:r>
          </a:p>
        </p:txBody>
      </p:sp>
      <p:grpSp>
        <p:nvGrpSpPr>
          <p:cNvPr id="8" name="Group 8"/>
          <p:cNvGrpSpPr/>
          <p:nvPr/>
        </p:nvGrpSpPr>
        <p:grpSpPr>
          <a:xfrm>
            <a:off x="2372887" y="1450649"/>
            <a:ext cx="13594710" cy="4063711"/>
            <a:chOff x="0" y="0"/>
            <a:chExt cx="3580500" cy="1070278"/>
          </a:xfrm>
        </p:grpSpPr>
        <p:sp>
          <p:nvSpPr>
            <p:cNvPr id="9" name="Freeform 9"/>
            <p:cNvSpPr/>
            <p:nvPr/>
          </p:nvSpPr>
          <p:spPr>
            <a:xfrm>
              <a:off x="0" y="0"/>
              <a:ext cx="3580500" cy="1070278"/>
            </a:xfrm>
            <a:custGeom>
              <a:avLst/>
              <a:gdLst/>
              <a:ahLst/>
              <a:cxnLst/>
              <a:rect l="l" t="t" r="r" b="b"/>
              <a:pathLst>
                <a:path w="3580500" h="1070278">
                  <a:moveTo>
                    <a:pt x="0" y="0"/>
                  </a:moveTo>
                  <a:lnTo>
                    <a:pt x="3580500" y="0"/>
                  </a:lnTo>
                  <a:lnTo>
                    <a:pt x="3580500" y="1070278"/>
                  </a:lnTo>
                  <a:lnTo>
                    <a:pt x="0" y="1070278"/>
                  </a:lnTo>
                  <a:close/>
                </a:path>
              </a:pathLst>
            </a:custGeom>
            <a:solidFill>
              <a:srgbClr val="FFFFFF"/>
            </a:solidFill>
          </p:spPr>
          <p:txBody>
            <a:bodyPr/>
            <a:lstStyle/>
            <a:p>
              <a:endParaRPr lang="pt-PT"/>
            </a:p>
          </p:txBody>
        </p:sp>
        <p:sp>
          <p:nvSpPr>
            <p:cNvPr id="10" name="TextBox 10"/>
            <p:cNvSpPr txBox="1"/>
            <p:nvPr/>
          </p:nvSpPr>
          <p:spPr>
            <a:xfrm>
              <a:off x="0" y="-38100"/>
              <a:ext cx="3580500" cy="1108378"/>
            </a:xfrm>
            <a:prstGeom prst="rect">
              <a:avLst/>
            </a:prstGeom>
          </p:spPr>
          <p:txBody>
            <a:bodyPr lIns="50800" tIns="50800" rIns="50800" bIns="50800" rtlCol="0" anchor="ctr"/>
            <a:lstStyle/>
            <a:p>
              <a:pPr algn="ctr">
                <a:lnSpc>
                  <a:spcPts val="3120"/>
                </a:lnSpc>
              </a:pPr>
              <a:endParaRPr/>
            </a:p>
          </p:txBody>
        </p:sp>
      </p:grpSp>
      <p:sp>
        <p:nvSpPr>
          <p:cNvPr id="11" name="TextBox 11"/>
          <p:cNvSpPr txBox="1"/>
          <p:nvPr/>
        </p:nvSpPr>
        <p:spPr>
          <a:xfrm>
            <a:off x="2372887" y="488788"/>
            <a:ext cx="13594710" cy="1362075"/>
          </a:xfrm>
          <a:prstGeom prst="rect">
            <a:avLst/>
          </a:prstGeom>
        </p:spPr>
        <p:txBody>
          <a:bodyPr lIns="0" tIns="0" rIns="0" bIns="0" rtlCol="0" anchor="t">
            <a:spAutoFit/>
          </a:bodyPr>
          <a:lstStyle/>
          <a:p>
            <a:pPr algn="ctr">
              <a:lnSpc>
                <a:spcPts val="10799"/>
              </a:lnSpc>
            </a:pPr>
            <a:r>
              <a:rPr lang="en-US" sz="8999">
                <a:solidFill>
                  <a:srgbClr val="3677DF"/>
                </a:solidFill>
                <a:latin typeface="Shrikhand"/>
              </a:rPr>
              <a:t>Git Workflow</a:t>
            </a:r>
          </a:p>
        </p:txBody>
      </p:sp>
      <p:sp>
        <p:nvSpPr>
          <p:cNvPr id="12" name="TextBox 12"/>
          <p:cNvSpPr txBox="1"/>
          <p:nvPr/>
        </p:nvSpPr>
        <p:spPr>
          <a:xfrm>
            <a:off x="8067491" y="9291923"/>
            <a:ext cx="2153018" cy="409599"/>
          </a:xfrm>
          <a:prstGeom prst="rect">
            <a:avLst/>
          </a:prstGeom>
        </p:spPr>
        <p:txBody>
          <a:bodyPr lIns="0" tIns="0" rIns="0" bIns="0" rtlCol="0" anchor="t">
            <a:spAutoFit/>
          </a:bodyPr>
          <a:lstStyle/>
          <a:p>
            <a:pPr>
              <a:lnSpc>
                <a:spcPts val="3499"/>
              </a:lnSpc>
              <a:spcBef>
                <a:spcPct val="0"/>
              </a:spcBef>
            </a:pPr>
            <a:r>
              <a:rPr lang="en-US" sz="2499" u="sng" dirty="0">
                <a:solidFill>
                  <a:srgbClr val="3677DF"/>
                </a:solidFill>
                <a:latin typeface="Arimo"/>
                <a:hlinkClick r:id="rId6" action="ppaction://hlinksldjump">
                  <a:extLst>
                    <a:ext uri="{A12FA001-AC4F-418D-AE19-62706E023703}">
                      <ahyp:hlinkClr xmlns:ahyp="http://schemas.microsoft.com/office/drawing/2018/hyperlinkcolor" val="tx"/>
                    </a:ext>
                  </a:extLst>
                </a:hlinkClick>
              </a:rPr>
              <a:t>Back to Topics</a:t>
            </a:r>
          </a:p>
        </p:txBody>
      </p:sp>
      <p:sp>
        <p:nvSpPr>
          <p:cNvPr id="13" name="Freeform 13"/>
          <p:cNvSpPr/>
          <p:nvPr/>
        </p:nvSpPr>
        <p:spPr>
          <a:xfrm>
            <a:off x="3890728" y="1600248"/>
            <a:ext cx="10508186" cy="3914112"/>
          </a:xfrm>
          <a:custGeom>
            <a:avLst/>
            <a:gdLst/>
            <a:ahLst/>
            <a:cxnLst/>
            <a:rect l="l" t="t" r="r" b="b"/>
            <a:pathLst>
              <a:path w="10508186" h="3914112">
                <a:moveTo>
                  <a:pt x="0" y="0"/>
                </a:moveTo>
                <a:lnTo>
                  <a:pt x="10508187" y="0"/>
                </a:lnTo>
                <a:lnTo>
                  <a:pt x="10508187" y="3914112"/>
                </a:lnTo>
                <a:lnTo>
                  <a:pt x="0" y="3914112"/>
                </a:lnTo>
                <a:lnTo>
                  <a:pt x="0" y="0"/>
                </a:lnTo>
                <a:close/>
              </a:path>
            </a:pathLst>
          </a:custGeom>
          <a:blipFill>
            <a:blip r:embed="rId7"/>
            <a:stretch>
              <a:fillRect t="-2991" b="-2991"/>
            </a:stretch>
          </a:blipFill>
        </p:spPr>
        <p:txBody>
          <a:bodyPr/>
          <a:lstStyle/>
          <a:p>
            <a:endParaRPr lang="pt-PT"/>
          </a:p>
        </p:txBody>
      </p:sp>
      <p:sp>
        <p:nvSpPr>
          <p:cNvPr id="14" name="Freeform 14"/>
          <p:cNvSpPr/>
          <p:nvPr/>
        </p:nvSpPr>
        <p:spPr>
          <a:xfrm>
            <a:off x="4491388" y="7046922"/>
            <a:ext cx="9305223" cy="1691859"/>
          </a:xfrm>
          <a:custGeom>
            <a:avLst/>
            <a:gdLst/>
            <a:ahLst/>
            <a:cxnLst/>
            <a:rect l="l" t="t" r="r" b="b"/>
            <a:pathLst>
              <a:path w="9305223" h="1691859">
                <a:moveTo>
                  <a:pt x="0" y="0"/>
                </a:moveTo>
                <a:lnTo>
                  <a:pt x="9305224" y="0"/>
                </a:lnTo>
                <a:lnTo>
                  <a:pt x="9305224" y="1691859"/>
                </a:lnTo>
                <a:lnTo>
                  <a:pt x="0" y="1691859"/>
                </a:lnTo>
                <a:lnTo>
                  <a:pt x="0" y="0"/>
                </a:lnTo>
                <a:close/>
              </a:path>
            </a:pathLst>
          </a:custGeom>
          <a:blipFill>
            <a:blip r:embed="rId8"/>
            <a:stretch>
              <a:fillRect/>
            </a:stretch>
          </a:blipFill>
        </p:spPr>
        <p:txBody>
          <a:bodyPr/>
          <a:lstStyle/>
          <a:p>
            <a:endParaRPr lang="pt-PT"/>
          </a:p>
        </p:txBody>
      </p:sp>
    </p:spTree>
  </p:cSld>
  <p:clrMapOvr>
    <a:masterClrMapping/>
  </p:clrMapOvr>
  <p:transition spd="med">
    <p:pull/>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3385594">
            <a:off x="-896219" y="5250671"/>
            <a:ext cx="5962938" cy="6326725"/>
          </a:xfrm>
          <a:custGeom>
            <a:avLst/>
            <a:gdLst/>
            <a:ahLst/>
            <a:cxnLst/>
            <a:rect l="l" t="t" r="r" b="b"/>
            <a:pathLst>
              <a:path w="5962938" h="6326725">
                <a:moveTo>
                  <a:pt x="0" y="0"/>
                </a:moveTo>
                <a:lnTo>
                  <a:pt x="5962938" y="0"/>
                </a:lnTo>
                <a:lnTo>
                  <a:pt x="5962938" y="6326725"/>
                </a:lnTo>
                <a:lnTo>
                  <a:pt x="0" y="632672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pt-PT"/>
          </a:p>
        </p:txBody>
      </p:sp>
      <p:sp>
        <p:nvSpPr>
          <p:cNvPr id="3" name="Freeform 3"/>
          <p:cNvSpPr/>
          <p:nvPr/>
        </p:nvSpPr>
        <p:spPr>
          <a:xfrm rot="-1843352">
            <a:off x="1708245" y="3685993"/>
            <a:ext cx="1522236" cy="808688"/>
          </a:xfrm>
          <a:custGeom>
            <a:avLst/>
            <a:gdLst/>
            <a:ahLst/>
            <a:cxnLst/>
            <a:rect l="l" t="t" r="r" b="b"/>
            <a:pathLst>
              <a:path w="1522236" h="808688">
                <a:moveTo>
                  <a:pt x="0" y="0"/>
                </a:moveTo>
                <a:lnTo>
                  <a:pt x="1522236" y="0"/>
                </a:lnTo>
                <a:lnTo>
                  <a:pt x="1522236" y="808688"/>
                </a:lnTo>
                <a:lnTo>
                  <a:pt x="0" y="80868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pt-PT"/>
          </a:p>
        </p:txBody>
      </p:sp>
      <p:sp>
        <p:nvSpPr>
          <p:cNvPr id="4" name="TextBox 4"/>
          <p:cNvSpPr txBox="1"/>
          <p:nvPr/>
        </p:nvSpPr>
        <p:spPr>
          <a:xfrm>
            <a:off x="2077175" y="4386281"/>
            <a:ext cx="6071770" cy="1362075"/>
          </a:xfrm>
          <a:prstGeom prst="rect">
            <a:avLst/>
          </a:prstGeom>
        </p:spPr>
        <p:txBody>
          <a:bodyPr lIns="0" tIns="0" rIns="0" bIns="0" rtlCol="0" anchor="t">
            <a:spAutoFit/>
          </a:bodyPr>
          <a:lstStyle/>
          <a:p>
            <a:pPr marL="0" lvl="0" indent="0" algn="ctr">
              <a:lnSpc>
                <a:spcPts val="10799"/>
              </a:lnSpc>
              <a:spcBef>
                <a:spcPct val="0"/>
              </a:spcBef>
            </a:pPr>
            <a:r>
              <a:rPr lang="en-US" sz="8999">
                <a:solidFill>
                  <a:srgbClr val="000000"/>
                </a:solidFill>
                <a:latin typeface="Shrikhand Bold"/>
              </a:rPr>
              <a:t>Topics</a:t>
            </a:r>
          </a:p>
        </p:txBody>
      </p:sp>
      <p:grpSp>
        <p:nvGrpSpPr>
          <p:cNvPr id="5" name="Group 5"/>
          <p:cNvGrpSpPr/>
          <p:nvPr/>
        </p:nvGrpSpPr>
        <p:grpSpPr>
          <a:xfrm>
            <a:off x="9419106" y="1804070"/>
            <a:ext cx="7417343" cy="6678860"/>
            <a:chOff x="0" y="0"/>
            <a:chExt cx="9889790" cy="8905147"/>
          </a:xfrm>
        </p:grpSpPr>
        <p:sp>
          <p:nvSpPr>
            <p:cNvPr id="6" name="TextBox 6"/>
            <p:cNvSpPr txBox="1"/>
            <p:nvPr/>
          </p:nvSpPr>
          <p:spPr>
            <a:xfrm>
              <a:off x="0" y="-38100"/>
              <a:ext cx="9889790" cy="717127"/>
            </a:xfrm>
            <a:prstGeom prst="rect">
              <a:avLst/>
            </a:prstGeom>
          </p:spPr>
          <p:txBody>
            <a:bodyPr lIns="0" tIns="0" rIns="0" bIns="0" rtlCol="0" anchor="t">
              <a:spAutoFit/>
            </a:bodyPr>
            <a:lstStyle/>
            <a:p>
              <a:pPr marL="734059" lvl="1" indent="-367030">
                <a:lnSpc>
                  <a:spcPts val="4419"/>
                </a:lnSpc>
                <a:buFont typeface="Arial"/>
                <a:buChar char="•"/>
              </a:pPr>
              <a:r>
                <a:rPr lang="en-US" sz="3399" dirty="0">
                  <a:latin typeface="TT Commons Pro"/>
                  <a:hlinkClick r:id="rId6" action="ppaction://hlinksldjump">
                    <a:extLst>
                      <a:ext uri="{A12FA001-AC4F-418D-AE19-62706E023703}">
                        <ahyp:hlinkClr xmlns:ahyp="http://schemas.microsoft.com/office/drawing/2018/hyperlinkcolor" val="tx"/>
                      </a:ext>
                    </a:extLst>
                  </a:hlinkClick>
                </a:rPr>
                <a:t>Introduction</a:t>
              </a:r>
            </a:p>
          </p:txBody>
        </p:sp>
        <p:sp>
          <p:nvSpPr>
            <p:cNvPr id="7" name="TextBox 7"/>
            <p:cNvSpPr txBox="1"/>
            <p:nvPr/>
          </p:nvSpPr>
          <p:spPr>
            <a:xfrm>
              <a:off x="0" y="875934"/>
              <a:ext cx="9889790" cy="717127"/>
            </a:xfrm>
            <a:prstGeom prst="rect">
              <a:avLst/>
            </a:prstGeom>
          </p:spPr>
          <p:txBody>
            <a:bodyPr lIns="0" tIns="0" rIns="0" bIns="0" rtlCol="0" anchor="t">
              <a:spAutoFit/>
            </a:bodyPr>
            <a:lstStyle/>
            <a:p>
              <a:pPr marL="734059" lvl="1" indent="-367030">
                <a:lnSpc>
                  <a:spcPts val="4419"/>
                </a:lnSpc>
                <a:buFont typeface="Arial"/>
                <a:buChar char="•"/>
              </a:pPr>
              <a:r>
                <a:rPr lang="en-US" sz="3399" dirty="0">
                  <a:latin typeface="TT Commons Pro"/>
                  <a:hlinkClick r:id="rId7" action="ppaction://hlinksldjump">
                    <a:extLst>
                      <a:ext uri="{A12FA001-AC4F-418D-AE19-62706E023703}">
                        <ahyp:hlinkClr xmlns:ahyp="http://schemas.microsoft.com/office/drawing/2018/hyperlinkcolor" val="tx"/>
                      </a:ext>
                    </a:extLst>
                  </a:hlinkClick>
                </a:rPr>
                <a:t>Product</a:t>
              </a:r>
              <a:endParaRPr lang="en-US" sz="3399" dirty="0">
                <a:latin typeface="TT Commons Pro"/>
              </a:endParaRPr>
            </a:p>
          </p:txBody>
        </p:sp>
        <p:sp>
          <p:nvSpPr>
            <p:cNvPr id="8" name="TextBox 8"/>
            <p:cNvSpPr txBox="1"/>
            <p:nvPr/>
          </p:nvSpPr>
          <p:spPr>
            <a:xfrm>
              <a:off x="0" y="1789956"/>
              <a:ext cx="9889790" cy="717127"/>
            </a:xfrm>
            <a:prstGeom prst="rect">
              <a:avLst/>
            </a:prstGeom>
          </p:spPr>
          <p:txBody>
            <a:bodyPr lIns="0" tIns="0" rIns="0" bIns="0" rtlCol="0" anchor="t">
              <a:spAutoFit/>
            </a:bodyPr>
            <a:lstStyle/>
            <a:p>
              <a:pPr marL="734059" lvl="1" indent="-367030">
                <a:lnSpc>
                  <a:spcPts val="4419"/>
                </a:lnSpc>
                <a:buFont typeface="Arial"/>
                <a:buChar char="•"/>
              </a:pPr>
              <a:r>
                <a:rPr lang="en-US" sz="3399" dirty="0">
                  <a:latin typeface="TT Commons Pro"/>
                  <a:hlinkClick r:id="rId8" action="ppaction://hlinksldjump">
                    <a:extLst>
                      <a:ext uri="{A12FA001-AC4F-418D-AE19-62706E023703}">
                        <ahyp:hlinkClr xmlns:ahyp="http://schemas.microsoft.com/office/drawing/2018/hyperlinkcolor" val="tx"/>
                      </a:ext>
                    </a:extLst>
                  </a:hlinkClick>
                </a:rPr>
                <a:t>Project management</a:t>
              </a:r>
              <a:endParaRPr lang="en-US" sz="3399" dirty="0">
                <a:latin typeface="TT Commons Pro"/>
              </a:endParaRPr>
            </a:p>
          </p:txBody>
        </p:sp>
        <p:sp>
          <p:nvSpPr>
            <p:cNvPr id="9" name="TextBox 9"/>
            <p:cNvSpPr txBox="1"/>
            <p:nvPr/>
          </p:nvSpPr>
          <p:spPr>
            <a:xfrm>
              <a:off x="0" y="2703965"/>
              <a:ext cx="9889790" cy="717127"/>
            </a:xfrm>
            <a:prstGeom prst="rect">
              <a:avLst/>
            </a:prstGeom>
          </p:spPr>
          <p:txBody>
            <a:bodyPr lIns="0" tIns="0" rIns="0" bIns="0" rtlCol="0" anchor="t">
              <a:spAutoFit/>
            </a:bodyPr>
            <a:lstStyle/>
            <a:p>
              <a:pPr marL="734059" lvl="1" indent="-367030">
                <a:lnSpc>
                  <a:spcPts val="4419"/>
                </a:lnSpc>
                <a:buFont typeface="Arial"/>
                <a:buChar char="•"/>
              </a:pPr>
              <a:r>
                <a:rPr lang="en-US" sz="3399" dirty="0">
                  <a:latin typeface="TT Commons Pro"/>
                  <a:hlinkClick r:id="rId9" action="ppaction://hlinksldjump">
                    <a:extLst>
                      <a:ext uri="{A12FA001-AC4F-418D-AE19-62706E023703}">
                        <ahyp:hlinkClr xmlns:ahyp="http://schemas.microsoft.com/office/drawing/2018/hyperlinkcolor" val="tx"/>
                      </a:ext>
                    </a:extLst>
                  </a:hlinkClick>
                </a:rPr>
                <a:t>Risk plan</a:t>
              </a:r>
              <a:endParaRPr lang="en-US" sz="3399" dirty="0">
                <a:latin typeface="TT Commons Pro"/>
              </a:endParaRPr>
            </a:p>
          </p:txBody>
        </p:sp>
        <p:sp>
          <p:nvSpPr>
            <p:cNvPr id="10" name="TextBox 10"/>
            <p:cNvSpPr txBox="1"/>
            <p:nvPr/>
          </p:nvSpPr>
          <p:spPr>
            <a:xfrm>
              <a:off x="0" y="4531983"/>
              <a:ext cx="9889790" cy="717127"/>
            </a:xfrm>
            <a:prstGeom prst="rect">
              <a:avLst/>
            </a:prstGeom>
          </p:spPr>
          <p:txBody>
            <a:bodyPr lIns="0" tIns="0" rIns="0" bIns="0" rtlCol="0" anchor="t">
              <a:spAutoFit/>
            </a:bodyPr>
            <a:lstStyle/>
            <a:p>
              <a:pPr marL="734059" lvl="1" indent="-367030">
                <a:lnSpc>
                  <a:spcPts val="4419"/>
                </a:lnSpc>
                <a:buFont typeface="Arial"/>
                <a:buChar char="•"/>
              </a:pPr>
              <a:r>
                <a:rPr lang="en-US" sz="3399" dirty="0">
                  <a:latin typeface="TT Commons Pro"/>
                  <a:hlinkClick r:id="rId10" action="ppaction://hlinksldjump">
                    <a:extLst>
                      <a:ext uri="{A12FA001-AC4F-418D-AE19-62706E023703}">
                        <ahyp:hlinkClr xmlns:ahyp="http://schemas.microsoft.com/office/drawing/2018/hyperlinkcolor" val="tx"/>
                      </a:ext>
                    </a:extLst>
                  </a:hlinkClick>
                </a:rPr>
                <a:t>DevOps</a:t>
              </a:r>
              <a:r>
                <a:rPr lang="en-US" sz="3399" dirty="0">
                  <a:latin typeface="TT Commons Pro"/>
                </a:rPr>
                <a:t> </a:t>
              </a:r>
            </a:p>
          </p:txBody>
        </p:sp>
        <p:sp>
          <p:nvSpPr>
            <p:cNvPr id="11" name="TextBox 11"/>
            <p:cNvSpPr txBox="1"/>
            <p:nvPr/>
          </p:nvSpPr>
          <p:spPr>
            <a:xfrm>
              <a:off x="0" y="6360002"/>
              <a:ext cx="9889790" cy="717127"/>
            </a:xfrm>
            <a:prstGeom prst="rect">
              <a:avLst/>
            </a:prstGeom>
          </p:spPr>
          <p:txBody>
            <a:bodyPr lIns="0" tIns="0" rIns="0" bIns="0" rtlCol="0" anchor="t">
              <a:spAutoFit/>
            </a:bodyPr>
            <a:lstStyle/>
            <a:p>
              <a:pPr marL="734059" lvl="1" indent="-367030">
                <a:lnSpc>
                  <a:spcPts val="4419"/>
                </a:lnSpc>
                <a:buFont typeface="Arial"/>
                <a:buChar char="•"/>
              </a:pPr>
              <a:r>
                <a:rPr lang="en-US" sz="3399" dirty="0">
                  <a:latin typeface="TT Commons Pro"/>
                  <a:hlinkClick r:id="rId11" action="ppaction://hlinksldjump">
                    <a:extLst>
                      <a:ext uri="{A12FA001-AC4F-418D-AE19-62706E023703}">
                        <ahyp:hlinkClr xmlns:ahyp="http://schemas.microsoft.com/office/drawing/2018/hyperlinkcolor" val="tx"/>
                      </a:ext>
                    </a:extLst>
                  </a:hlinkClick>
                </a:rPr>
                <a:t>Lessons learned  </a:t>
              </a:r>
              <a:endParaRPr lang="en-US" sz="3399" dirty="0">
                <a:latin typeface="TT Commons Pro"/>
              </a:endParaRPr>
            </a:p>
          </p:txBody>
        </p:sp>
        <p:sp>
          <p:nvSpPr>
            <p:cNvPr id="12" name="TextBox 12"/>
            <p:cNvSpPr txBox="1"/>
            <p:nvPr/>
          </p:nvSpPr>
          <p:spPr>
            <a:xfrm>
              <a:off x="0" y="8188020"/>
              <a:ext cx="9889790" cy="717127"/>
            </a:xfrm>
            <a:prstGeom prst="rect">
              <a:avLst/>
            </a:prstGeom>
          </p:spPr>
          <p:txBody>
            <a:bodyPr lIns="0" tIns="0" rIns="0" bIns="0" rtlCol="0" anchor="t">
              <a:spAutoFit/>
            </a:bodyPr>
            <a:lstStyle/>
            <a:p>
              <a:pPr marL="734059" lvl="1" indent="-367030">
                <a:lnSpc>
                  <a:spcPts val="4419"/>
                </a:lnSpc>
                <a:buFont typeface="Arial"/>
                <a:buChar char="•"/>
              </a:pPr>
              <a:r>
                <a:rPr lang="en-US" sz="3399" dirty="0">
                  <a:latin typeface="TT Commons Pro"/>
                  <a:hlinkClick r:id="rId12" action="ppaction://hlinksldjump">
                    <a:extLst>
                      <a:ext uri="{A12FA001-AC4F-418D-AE19-62706E023703}">
                        <ahyp:hlinkClr xmlns:ahyp="http://schemas.microsoft.com/office/drawing/2018/hyperlinkcolor" val="tx"/>
                      </a:ext>
                    </a:extLst>
                  </a:hlinkClick>
                </a:rPr>
                <a:t>Questions</a:t>
              </a:r>
              <a:endParaRPr lang="en-US" sz="3399" dirty="0">
                <a:latin typeface="TT Commons Pro"/>
              </a:endParaRPr>
            </a:p>
          </p:txBody>
        </p:sp>
        <p:sp>
          <p:nvSpPr>
            <p:cNvPr id="13" name="TextBox 13"/>
            <p:cNvSpPr txBox="1"/>
            <p:nvPr/>
          </p:nvSpPr>
          <p:spPr>
            <a:xfrm>
              <a:off x="0" y="5445993"/>
              <a:ext cx="9889790" cy="717127"/>
            </a:xfrm>
            <a:prstGeom prst="rect">
              <a:avLst/>
            </a:prstGeom>
          </p:spPr>
          <p:txBody>
            <a:bodyPr lIns="0" tIns="0" rIns="0" bIns="0" rtlCol="0" anchor="t">
              <a:spAutoFit/>
            </a:bodyPr>
            <a:lstStyle/>
            <a:p>
              <a:pPr marL="734059" lvl="1" indent="-367030">
                <a:lnSpc>
                  <a:spcPts val="4419"/>
                </a:lnSpc>
                <a:buFont typeface="Arial"/>
                <a:buChar char="•"/>
              </a:pPr>
              <a:r>
                <a:rPr lang="en-US" sz="3399" dirty="0">
                  <a:latin typeface="TT Commons Pro"/>
                  <a:hlinkClick r:id="rId13" action="ppaction://hlinksldjump">
                    <a:extLst>
                      <a:ext uri="{A12FA001-AC4F-418D-AE19-62706E023703}">
                        <ahyp:hlinkClr xmlns:ahyp="http://schemas.microsoft.com/office/drawing/2018/hyperlinkcolor" val="tx"/>
                      </a:ext>
                    </a:extLst>
                  </a:hlinkClick>
                </a:rPr>
                <a:t>Global analysis and conclusions</a:t>
              </a:r>
              <a:endParaRPr lang="en-US" sz="3399" dirty="0">
                <a:latin typeface="TT Commons Pro"/>
              </a:endParaRPr>
            </a:p>
          </p:txBody>
        </p:sp>
        <p:sp>
          <p:nvSpPr>
            <p:cNvPr id="14" name="TextBox 14"/>
            <p:cNvSpPr txBox="1"/>
            <p:nvPr/>
          </p:nvSpPr>
          <p:spPr>
            <a:xfrm>
              <a:off x="0" y="3617974"/>
              <a:ext cx="9889790" cy="717127"/>
            </a:xfrm>
            <a:prstGeom prst="rect">
              <a:avLst/>
            </a:prstGeom>
          </p:spPr>
          <p:txBody>
            <a:bodyPr lIns="0" tIns="0" rIns="0" bIns="0" rtlCol="0" anchor="t">
              <a:spAutoFit/>
            </a:bodyPr>
            <a:lstStyle/>
            <a:p>
              <a:pPr marL="734059" lvl="1" indent="-367030">
                <a:lnSpc>
                  <a:spcPts val="4419"/>
                </a:lnSpc>
                <a:buFont typeface="Arial"/>
                <a:buChar char="•"/>
              </a:pPr>
              <a:r>
                <a:rPr lang="en-US" sz="3399" dirty="0">
                  <a:latin typeface="TT Commons Pro"/>
                  <a:hlinkClick r:id="rId14" action="ppaction://hlinksldjump">
                    <a:extLst>
                      <a:ext uri="{A12FA001-AC4F-418D-AE19-62706E023703}">
                        <ahyp:hlinkClr xmlns:ahyp="http://schemas.microsoft.com/office/drawing/2018/hyperlinkcolor" val="tx"/>
                      </a:ext>
                    </a:extLst>
                  </a:hlinkClick>
                </a:rPr>
                <a:t>Quality</a:t>
              </a:r>
              <a:r>
                <a:rPr lang="en-US" sz="3399" dirty="0">
                  <a:latin typeface="TT Commons Pro"/>
                </a:rPr>
                <a:t> </a:t>
              </a:r>
            </a:p>
          </p:txBody>
        </p:sp>
        <p:sp>
          <p:nvSpPr>
            <p:cNvPr id="15" name="TextBox 15"/>
            <p:cNvSpPr txBox="1"/>
            <p:nvPr/>
          </p:nvSpPr>
          <p:spPr>
            <a:xfrm>
              <a:off x="0" y="7274011"/>
              <a:ext cx="9889790" cy="717127"/>
            </a:xfrm>
            <a:prstGeom prst="rect">
              <a:avLst/>
            </a:prstGeom>
          </p:spPr>
          <p:txBody>
            <a:bodyPr lIns="0" tIns="0" rIns="0" bIns="0" rtlCol="0" anchor="t">
              <a:spAutoFit/>
            </a:bodyPr>
            <a:lstStyle/>
            <a:p>
              <a:pPr marL="734059" lvl="1" indent="-367030">
                <a:lnSpc>
                  <a:spcPts val="4419"/>
                </a:lnSpc>
                <a:buFont typeface="Arial"/>
                <a:buChar char="•"/>
              </a:pPr>
              <a:r>
                <a:rPr lang="en-US" sz="3399" dirty="0">
                  <a:latin typeface="TT Commons Pro"/>
                  <a:hlinkClick r:id="rId15" action="ppaction://hlinksldjump">
                    <a:extLst>
                      <a:ext uri="{A12FA001-AC4F-418D-AE19-62706E023703}">
                        <ahyp:hlinkClr xmlns:ahyp="http://schemas.microsoft.com/office/drawing/2018/hyperlinkcolor" val="tx"/>
                      </a:ext>
                    </a:extLst>
                  </a:hlinkClick>
                </a:rPr>
                <a:t>Individual</a:t>
              </a:r>
              <a:r>
                <a:rPr lang="en-US" sz="3399" dirty="0">
                  <a:solidFill>
                    <a:srgbClr val="0000FF"/>
                  </a:solidFill>
                  <a:latin typeface="TT Commons Pro"/>
                  <a:hlinkClick r:id="rId15" action="ppaction://hlinksldjump">
                    <a:extLst>
                      <a:ext uri="{A12FA001-AC4F-418D-AE19-62706E023703}">
                        <ahyp:hlinkClr xmlns:ahyp="http://schemas.microsoft.com/office/drawing/2018/hyperlinkcolor" val="tx"/>
                      </a:ext>
                    </a:extLst>
                  </a:hlinkClick>
                </a:rPr>
                <a:t> </a:t>
              </a:r>
              <a:r>
                <a:rPr lang="en-US" sz="3399" dirty="0">
                  <a:latin typeface="TT Commons Pro"/>
                  <a:hlinkClick r:id="rId15" action="ppaction://hlinksldjump">
                    <a:extLst>
                      <a:ext uri="{A12FA001-AC4F-418D-AE19-62706E023703}">
                        <ahyp:hlinkClr xmlns:ahyp="http://schemas.microsoft.com/office/drawing/2018/hyperlinkcolor" val="tx"/>
                      </a:ext>
                    </a:extLst>
                  </a:hlinkClick>
                </a:rPr>
                <a:t>analysis</a:t>
              </a:r>
              <a:endParaRPr lang="en-US" sz="3399" dirty="0">
                <a:latin typeface="TT Commons Pro"/>
              </a:endParaRPr>
            </a:p>
          </p:txBody>
        </p:sp>
      </p:grpSp>
    </p:spTree>
  </p:cSld>
  <p:clrMapOvr>
    <a:masterClrMapping/>
  </p:clrMapOvr>
  <p:transition spd="med">
    <p:pull/>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410981">
            <a:off x="3900820" y="6883735"/>
            <a:ext cx="10953681" cy="2368734"/>
          </a:xfrm>
          <a:custGeom>
            <a:avLst/>
            <a:gdLst/>
            <a:ahLst/>
            <a:cxnLst/>
            <a:rect l="l" t="t" r="r" b="b"/>
            <a:pathLst>
              <a:path w="10953681" h="2368734">
                <a:moveTo>
                  <a:pt x="0" y="0"/>
                </a:moveTo>
                <a:lnTo>
                  <a:pt x="10953682" y="0"/>
                </a:lnTo>
                <a:lnTo>
                  <a:pt x="10953682" y="2368734"/>
                </a:lnTo>
                <a:lnTo>
                  <a:pt x="0" y="236873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pt-PT"/>
          </a:p>
        </p:txBody>
      </p:sp>
      <p:sp>
        <p:nvSpPr>
          <p:cNvPr id="3" name="TextBox 3"/>
          <p:cNvSpPr txBox="1"/>
          <p:nvPr/>
        </p:nvSpPr>
        <p:spPr>
          <a:xfrm>
            <a:off x="2134880" y="1728788"/>
            <a:ext cx="14018239" cy="6067425"/>
          </a:xfrm>
          <a:prstGeom prst="rect">
            <a:avLst/>
          </a:prstGeom>
        </p:spPr>
        <p:txBody>
          <a:bodyPr lIns="0" tIns="0" rIns="0" bIns="0" rtlCol="0" anchor="t">
            <a:spAutoFit/>
          </a:bodyPr>
          <a:lstStyle/>
          <a:p>
            <a:pPr algn="ctr">
              <a:lnSpc>
                <a:spcPts val="17999"/>
              </a:lnSpc>
            </a:pPr>
            <a:r>
              <a:rPr lang="en-US" sz="14999">
                <a:solidFill>
                  <a:srgbClr val="000000"/>
                </a:solidFill>
                <a:latin typeface="TT Commons Pro Bold"/>
              </a:rPr>
              <a:t>Global analysis</a:t>
            </a:r>
          </a:p>
          <a:p>
            <a:pPr algn="ctr">
              <a:lnSpc>
                <a:spcPts val="11999"/>
              </a:lnSpc>
            </a:pPr>
            <a:r>
              <a:rPr lang="en-US" sz="9999">
                <a:solidFill>
                  <a:srgbClr val="000000"/>
                </a:solidFill>
                <a:latin typeface="TT Commons Pro Bold Italics"/>
              </a:rPr>
              <a:t>&amp;</a:t>
            </a:r>
          </a:p>
          <a:p>
            <a:pPr algn="ctr">
              <a:lnSpc>
                <a:spcPts val="17999"/>
              </a:lnSpc>
            </a:pPr>
            <a:r>
              <a:rPr lang="en-US" sz="14999">
                <a:solidFill>
                  <a:srgbClr val="000000"/>
                </a:solidFill>
                <a:latin typeface="TT Commons Pro Bold"/>
              </a:rPr>
              <a:t>Conclusions</a:t>
            </a:r>
          </a:p>
        </p:txBody>
      </p:sp>
    </p:spTree>
  </p:cSld>
  <p:clrMapOvr>
    <a:masterClrMapping/>
  </p:clrMapOvr>
  <p:transition spd="med">
    <p:pull/>
  </p:transition>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DDE1FF"/>
        </a:solidFill>
        <a:effectLst/>
      </p:bgPr>
    </p:bg>
    <p:spTree>
      <p:nvGrpSpPr>
        <p:cNvPr id="1" name=""/>
        <p:cNvGrpSpPr/>
        <p:nvPr/>
      </p:nvGrpSpPr>
      <p:grpSpPr>
        <a:xfrm>
          <a:off x="0" y="0"/>
          <a:ext cx="0" cy="0"/>
          <a:chOff x="0" y="0"/>
          <a:chExt cx="0" cy="0"/>
        </a:xfrm>
      </p:grpSpPr>
      <p:sp>
        <p:nvSpPr>
          <p:cNvPr id="2" name="Freeform 2"/>
          <p:cNvSpPr/>
          <p:nvPr/>
        </p:nvSpPr>
        <p:spPr>
          <a:xfrm>
            <a:off x="6258639" y="2156800"/>
            <a:ext cx="5595063" cy="233975"/>
          </a:xfrm>
          <a:custGeom>
            <a:avLst/>
            <a:gdLst/>
            <a:ahLst/>
            <a:cxnLst/>
            <a:rect l="l" t="t" r="r" b="b"/>
            <a:pathLst>
              <a:path w="5595063" h="233975">
                <a:moveTo>
                  <a:pt x="0" y="0"/>
                </a:moveTo>
                <a:lnTo>
                  <a:pt x="5595063" y="0"/>
                </a:lnTo>
                <a:lnTo>
                  <a:pt x="5595063" y="233975"/>
                </a:lnTo>
                <a:lnTo>
                  <a:pt x="0" y="23397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pt-PT"/>
          </a:p>
        </p:txBody>
      </p:sp>
      <p:sp>
        <p:nvSpPr>
          <p:cNvPr id="3" name="Freeform 3"/>
          <p:cNvSpPr/>
          <p:nvPr/>
        </p:nvSpPr>
        <p:spPr>
          <a:xfrm rot="755772">
            <a:off x="387932" y="7407210"/>
            <a:ext cx="3742447" cy="3970766"/>
          </a:xfrm>
          <a:custGeom>
            <a:avLst/>
            <a:gdLst/>
            <a:ahLst/>
            <a:cxnLst/>
            <a:rect l="l" t="t" r="r" b="b"/>
            <a:pathLst>
              <a:path w="3742447" h="3970766">
                <a:moveTo>
                  <a:pt x="0" y="0"/>
                </a:moveTo>
                <a:lnTo>
                  <a:pt x="3742447" y="0"/>
                </a:lnTo>
                <a:lnTo>
                  <a:pt x="3742447" y="3970766"/>
                </a:lnTo>
                <a:lnTo>
                  <a:pt x="0" y="397076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pt-PT"/>
          </a:p>
        </p:txBody>
      </p:sp>
      <p:sp>
        <p:nvSpPr>
          <p:cNvPr id="4" name="Freeform 4"/>
          <p:cNvSpPr/>
          <p:nvPr/>
        </p:nvSpPr>
        <p:spPr>
          <a:xfrm rot="3062261">
            <a:off x="15553075" y="-359668"/>
            <a:ext cx="3412449" cy="3620636"/>
          </a:xfrm>
          <a:custGeom>
            <a:avLst/>
            <a:gdLst/>
            <a:ahLst/>
            <a:cxnLst/>
            <a:rect l="l" t="t" r="r" b="b"/>
            <a:pathLst>
              <a:path w="3412449" h="3620636">
                <a:moveTo>
                  <a:pt x="0" y="0"/>
                </a:moveTo>
                <a:lnTo>
                  <a:pt x="3412450" y="0"/>
                </a:lnTo>
                <a:lnTo>
                  <a:pt x="3412450" y="3620635"/>
                </a:lnTo>
                <a:lnTo>
                  <a:pt x="0" y="362063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pt-PT"/>
          </a:p>
        </p:txBody>
      </p:sp>
      <p:grpSp>
        <p:nvGrpSpPr>
          <p:cNvPr id="5" name="Group 5"/>
          <p:cNvGrpSpPr/>
          <p:nvPr/>
        </p:nvGrpSpPr>
        <p:grpSpPr>
          <a:xfrm>
            <a:off x="2070246" y="1832057"/>
            <a:ext cx="14147507" cy="6892843"/>
            <a:chOff x="0" y="0"/>
            <a:chExt cx="3580500" cy="2156528"/>
          </a:xfrm>
        </p:grpSpPr>
        <p:sp>
          <p:nvSpPr>
            <p:cNvPr id="6" name="Freeform 6"/>
            <p:cNvSpPr/>
            <p:nvPr/>
          </p:nvSpPr>
          <p:spPr>
            <a:xfrm>
              <a:off x="0" y="0"/>
              <a:ext cx="3580500" cy="2156528"/>
            </a:xfrm>
            <a:custGeom>
              <a:avLst/>
              <a:gdLst/>
              <a:ahLst/>
              <a:cxnLst/>
              <a:rect l="l" t="t" r="r" b="b"/>
              <a:pathLst>
                <a:path w="3580500" h="2156528">
                  <a:moveTo>
                    <a:pt x="0" y="0"/>
                  </a:moveTo>
                  <a:lnTo>
                    <a:pt x="3580500" y="0"/>
                  </a:lnTo>
                  <a:lnTo>
                    <a:pt x="3580500" y="2156528"/>
                  </a:lnTo>
                  <a:lnTo>
                    <a:pt x="0" y="2156528"/>
                  </a:lnTo>
                  <a:close/>
                </a:path>
              </a:pathLst>
            </a:custGeom>
            <a:solidFill>
              <a:srgbClr val="FFFFFF"/>
            </a:solidFill>
          </p:spPr>
          <p:txBody>
            <a:bodyPr/>
            <a:lstStyle/>
            <a:p>
              <a:endParaRPr lang="pt-PT"/>
            </a:p>
          </p:txBody>
        </p:sp>
        <p:sp>
          <p:nvSpPr>
            <p:cNvPr id="7" name="TextBox 7"/>
            <p:cNvSpPr txBox="1"/>
            <p:nvPr/>
          </p:nvSpPr>
          <p:spPr>
            <a:xfrm>
              <a:off x="0" y="-38100"/>
              <a:ext cx="3580500" cy="2194628"/>
            </a:xfrm>
            <a:prstGeom prst="rect">
              <a:avLst/>
            </a:prstGeom>
          </p:spPr>
          <p:txBody>
            <a:bodyPr lIns="50800" tIns="50800" rIns="50800" bIns="50800" rtlCol="0" anchor="ctr"/>
            <a:lstStyle/>
            <a:p>
              <a:pPr algn="ctr">
                <a:lnSpc>
                  <a:spcPts val="3120"/>
                </a:lnSpc>
              </a:pPr>
              <a:endParaRPr/>
            </a:p>
          </p:txBody>
        </p:sp>
      </p:grpSp>
      <p:sp>
        <p:nvSpPr>
          <p:cNvPr id="8" name="TextBox 8"/>
          <p:cNvSpPr txBox="1"/>
          <p:nvPr/>
        </p:nvSpPr>
        <p:spPr>
          <a:xfrm>
            <a:off x="4038600" y="982146"/>
            <a:ext cx="11734799" cy="1437509"/>
          </a:xfrm>
          <a:prstGeom prst="rect">
            <a:avLst/>
          </a:prstGeom>
        </p:spPr>
        <p:txBody>
          <a:bodyPr wrap="square" lIns="0" tIns="0" rIns="0" bIns="0" rtlCol="0" anchor="t">
            <a:spAutoFit/>
          </a:bodyPr>
          <a:lstStyle/>
          <a:p>
            <a:pPr>
              <a:lnSpc>
                <a:spcPts val="11238"/>
              </a:lnSpc>
            </a:pPr>
            <a:r>
              <a:rPr lang="en-US" sz="9365" dirty="0">
                <a:solidFill>
                  <a:srgbClr val="3677DF"/>
                </a:solidFill>
                <a:latin typeface="Shrikhand Bold"/>
              </a:rPr>
              <a:t>Global analysis</a:t>
            </a:r>
          </a:p>
        </p:txBody>
      </p:sp>
      <p:sp>
        <p:nvSpPr>
          <p:cNvPr id="9" name="TextBox 9"/>
          <p:cNvSpPr txBox="1"/>
          <p:nvPr/>
        </p:nvSpPr>
        <p:spPr>
          <a:xfrm>
            <a:off x="2844452" y="2792397"/>
            <a:ext cx="12599093" cy="4883325"/>
          </a:xfrm>
          <a:prstGeom prst="rect">
            <a:avLst/>
          </a:prstGeom>
        </p:spPr>
        <p:txBody>
          <a:bodyPr lIns="0" tIns="0" rIns="0" bIns="0" rtlCol="0" anchor="t">
            <a:spAutoFit/>
          </a:bodyPr>
          <a:lstStyle/>
          <a:p>
            <a:pPr lvl="1" indent="-457200" algn="just">
              <a:lnSpc>
                <a:spcPct val="150000"/>
              </a:lnSpc>
              <a:spcBef>
                <a:spcPct val="0"/>
              </a:spcBef>
              <a:buFont typeface="Wingdings" panose="05000000000000000000" pitchFamily="2" charset="2"/>
              <a:buChar char="ü"/>
            </a:pPr>
            <a:r>
              <a:rPr lang="en-US" sz="3600" b="1" u="none" strike="noStrike" dirty="0">
                <a:solidFill>
                  <a:srgbClr val="000000"/>
                </a:solidFill>
                <a:effectLst>
                  <a:outerShdw blurRad="38100" dist="38100" dir="2700000" algn="tl">
                    <a:srgbClr val="000000">
                      <a:alpha val="43137"/>
                    </a:srgbClr>
                  </a:outerShdw>
                </a:effectLst>
                <a:latin typeface="Arimo"/>
              </a:rPr>
              <a:t>90% </a:t>
            </a:r>
            <a:r>
              <a:rPr lang="en-US" sz="3600" u="none" strike="noStrike" dirty="0">
                <a:solidFill>
                  <a:srgbClr val="000000"/>
                </a:solidFill>
                <a:latin typeface="Arimo"/>
              </a:rPr>
              <a:t>of user stories were completed as desired</a:t>
            </a:r>
          </a:p>
          <a:p>
            <a:pPr lvl="1" indent="-457200" algn="just">
              <a:lnSpc>
                <a:spcPct val="150000"/>
              </a:lnSpc>
              <a:spcBef>
                <a:spcPct val="0"/>
              </a:spcBef>
              <a:buFont typeface="Wingdings" panose="05000000000000000000" pitchFamily="2" charset="2"/>
              <a:buChar char="ü"/>
            </a:pPr>
            <a:r>
              <a:rPr lang="en-US" sz="3600" b="1" u="none" strike="noStrike" dirty="0">
                <a:solidFill>
                  <a:srgbClr val="000000"/>
                </a:solidFill>
                <a:effectLst>
                  <a:outerShdw blurRad="38100" dist="38100" dir="2700000" algn="tl">
                    <a:srgbClr val="000000">
                      <a:alpha val="43137"/>
                    </a:srgbClr>
                  </a:outerShdw>
                </a:effectLst>
                <a:latin typeface="Arimo"/>
              </a:rPr>
              <a:t>Sprint objectives fulfilled</a:t>
            </a:r>
            <a:r>
              <a:rPr lang="en-US" sz="3600" u="none" strike="noStrike" dirty="0">
                <a:solidFill>
                  <a:srgbClr val="000000"/>
                </a:solidFill>
                <a:latin typeface="Arimo"/>
              </a:rPr>
              <a:t>, not always in line with the client's vision</a:t>
            </a:r>
          </a:p>
          <a:p>
            <a:pPr lvl="1" indent="-457200" algn="just">
              <a:lnSpc>
                <a:spcPct val="150000"/>
              </a:lnSpc>
              <a:spcBef>
                <a:spcPct val="0"/>
              </a:spcBef>
              <a:buFont typeface="Wingdings" panose="05000000000000000000" pitchFamily="2" charset="2"/>
              <a:buChar char="ü"/>
            </a:pPr>
            <a:r>
              <a:rPr lang="en-US" sz="3600" b="1" u="none" strike="noStrike" dirty="0">
                <a:solidFill>
                  <a:srgbClr val="000000"/>
                </a:solidFill>
                <a:effectLst>
                  <a:outerShdw blurRad="38100" dist="38100" dir="2700000" algn="tl">
                    <a:srgbClr val="000000">
                      <a:alpha val="43137"/>
                    </a:srgbClr>
                  </a:outerShdw>
                </a:effectLst>
                <a:latin typeface="Arimo"/>
              </a:rPr>
              <a:t>Release objectives fulfilled</a:t>
            </a:r>
          </a:p>
          <a:p>
            <a:pPr lvl="1" indent="-457200" algn="just">
              <a:lnSpc>
                <a:spcPct val="150000"/>
              </a:lnSpc>
              <a:spcBef>
                <a:spcPct val="0"/>
              </a:spcBef>
              <a:buFont typeface="Wingdings" panose="05000000000000000000" pitchFamily="2" charset="2"/>
              <a:buChar char="ü"/>
            </a:pPr>
            <a:r>
              <a:rPr lang="en-US" sz="3600" b="1" u="none" strike="noStrike" dirty="0">
                <a:solidFill>
                  <a:srgbClr val="000000"/>
                </a:solidFill>
                <a:effectLst>
                  <a:outerShdw blurRad="38100" dist="38100" dir="2700000" algn="tl">
                    <a:srgbClr val="000000">
                      <a:alpha val="43137"/>
                    </a:srgbClr>
                  </a:outerShdw>
                </a:effectLst>
                <a:latin typeface="Arimo"/>
              </a:rPr>
              <a:t>Project objective fulfilled</a:t>
            </a:r>
          </a:p>
          <a:p>
            <a:pPr lvl="1" indent="-457200" algn="just">
              <a:lnSpc>
                <a:spcPct val="150000"/>
              </a:lnSpc>
              <a:spcBef>
                <a:spcPct val="0"/>
              </a:spcBef>
              <a:buFont typeface="Wingdings" panose="05000000000000000000" pitchFamily="2" charset="2"/>
              <a:buChar char="ü"/>
            </a:pPr>
            <a:r>
              <a:rPr lang="en-US" sz="3600" b="1" u="none" strike="noStrike" dirty="0">
                <a:solidFill>
                  <a:srgbClr val="000000"/>
                </a:solidFill>
                <a:effectLst>
                  <a:outerShdw blurRad="38100" dist="38100" dir="2700000" algn="tl">
                    <a:srgbClr val="000000">
                      <a:alpha val="43137"/>
                    </a:srgbClr>
                  </a:outerShdw>
                </a:effectLst>
                <a:latin typeface="Arimo"/>
              </a:rPr>
              <a:t>Risks</a:t>
            </a:r>
            <a:r>
              <a:rPr lang="en-US" sz="3600" u="none" strike="noStrike" dirty="0">
                <a:solidFill>
                  <a:srgbClr val="000000"/>
                </a:solidFill>
                <a:latin typeface="Arimo"/>
              </a:rPr>
              <a:t> were </a:t>
            </a:r>
            <a:r>
              <a:rPr lang="en-US" sz="3600" b="1" u="none" strike="noStrike" dirty="0">
                <a:solidFill>
                  <a:srgbClr val="000000"/>
                </a:solidFill>
                <a:effectLst>
                  <a:outerShdw blurRad="38100" dist="38100" dir="2700000" algn="tl">
                    <a:srgbClr val="000000">
                      <a:alpha val="43137"/>
                    </a:srgbClr>
                  </a:outerShdw>
                </a:effectLst>
                <a:latin typeface="Arimo"/>
              </a:rPr>
              <a:t>reduced</a:t>
            </a:r>
          </a:p>
        </p:txBody>
      </p:sp>
    </p:spTree>
    <p:extLst>
      <p:ext uri="{BB962C8B-B14F-4D97-AF65-F5344CB8AC3E}">
        <p14:creationId xmlns:p14="http://schemas.microsoft.com/office/powerpoint/2010/main" val="4289822528"/>
      </p:ext>
    </p:extLst>
  </p:cSld>
  <p:clrMapOvr>
    <a:masterClrMapping/>
  </p:clrMapOvr>
  <p:transition spd="med">
    <p:pull/>
  </p:transition>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DDE1FF"/>
        </a:solidFill>
        <a:effectLst/>
      </p:bgPr>
    </p:bg>
    <p:spTree>
      <p:nvGrpSpPr>
        <p:cNvPr id="1" name=""/>
        <p:cNvGrpSpPr/>
        <p:nvPr/>
      </p:nvGrpSpPr>
      <p:grpSpPr>
        <a:xfrm>
          <a:off x="0" y="0"/>
          <a:ext cx="0" cy="0"/>
          <a:chOff x="0" y="0"/>
          <a:chExt cx="0" cy="0"/>
        </a:xfrm>
      </p:grpSpPr>
      <p:sp>
        <p:nvSpPr>
          <p:cNvPr id="2" name="Freeform 2"/>
          <p:cNvSpPr/>
          <p:nvPr/>
        </p:nvSpPr>
        <p:spPr>
          <a:xfrm>
            <a:off x="6258639" y="2156800"/>
            <a:ext cx="5595063" cy="233975"/>
          </a:xfrm>
          <a:custGeom>
            <a:avLst/>
            <a:gdLst/>
            <a:ahLst/>
            <a:cxnLst/>
            <a:rect l="l" t="t" r="r" b="b"/>
            <a:pathLst>
              <a:path w="5595063" h="233975">
                <a:moveTo>
                  <a:pt x="0" y="0"/>
                </a:moveTo>
                <a:lnTo>
                  <a:pt x="5595063" y="0"/>
                </a:lnTo>
                <a:lnTo>
                  <a:pt x="5595063" y="233975"/>
                </a:lnTo>
                <a:lnTo>
                  <a:pt x="0" y="23397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pt-PT"/>
          </a:p>
        </p:txBody>
      </p:sp>
      <p:sp>
        <p:nvSpPr>
          <p:cNvPr id="3" name="Freeform 3"/>
          <p:cNvSpPr/>
          <p:nvPr/>
        </p:nvSpPr>
        <p:spPr>
          <a:xfrm rot="755772">
            <a:off x="387932" y="7407210"/>
            <a:ext cx="3742447" cy="3970766"/>
          </a:xfrm>
          <a:custGeom>
            <a:avLst/>
            <a:gdLst/>
            <a:ahLst/>
            <a:cxnLst/>
            <a:rect l="l" t="t" r="r" b="b"/>
            <a:pathLst>
              <a:path w="3742447" h="3970766">
                <a:moveTo>
                  <a:pt x="0" y="0"/>
                </a:moveTo>
                <a:lnTo>
                  <a:pt x="3742447" y="0"/>
                </a:lnTo>
                <a:lnTo>
                  <a:pt x="3742447" y="3970766"/>
                </a:lnTo>
                <a:lnTo>
                  <a:pt x="0" y="397076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pt-PT"/>
          </a:p>
        </p:txBody>
      </p:sp>
      <p:sp>
        <p:nvSpPr>
          <p:cNvPr id="4" name="Freeform 4"/>
          <p:cNvSpPr/>
          <p:nvPr/>
        </p:nvSpPr>
        <p:spPr>
          <a:xfrm rot="3062261">
            <a:off x="15553075" y="-359668"/>
            <a:ext cx="3412449" cy="3620636"/>
          </a:xfrm>
          <a:custGeom>
            <a:avLst/>
            <a:gdLst/>
            <a:ahLst/>
            <a:cxnLst/>
            <a:rect l="l" t="t" r="r" b="b"/>
            <a:pathLst>
              <a:path w="3412449" h="3620636">
                <a:moveTo>
                  <a:pt x="0" y="0"/>
                </a:moveTo>
                <a:lnTo>
                  <a:pt x="3412450" y="0"/>
                </a:lnTo>
                <a:lnTo>
                  <a:pt x="3412450" y="3620635"/>
                </a:lnTo>
                <a:lnTo>
                  <a:pt x="0" y="362063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pt-PT"/>
          </a:p>
        </p:txBody>
      </p:sp>
      <p:grpSp>
        <p:nvGrpSpPr>
          <p:cNvPr id="5" name="Group 5"/>
          <p:cNvGrpSpPr/>
          <p:nvPr/>
        </p:nvGrpSpPr>
        <p:grpSpPr>
          <a:xfrm>
            <a:off x="2070246" y="1832057"/>
            <a:ext cx="14147507" cy="6892843"/>
            <a:chOff x="0" y="0"/>
            <a:chExt cx="3580500" cy="2156528"/>
          </a:xfrm>
        </p:grpSpPr>
        <p:sp>
          <p:nvSpPr>
            <p:cNvPr id="6" name="Freeform 6"/>
            <p:cNvSpPr/>
            <p:nvPr/>
          </p:nvSpPr>
          <p:spPr>
            <a:xfrm>
              <a:off x="0" y="0"/>
              <a:ext cx="3580500" cy="2156528"/>
            </a:xfrm>
            <a:custGeom>
              <a:avLst/>
              <a:gdLst/>
              <a:ahLst/>
              <a:cxnLst/>
              <a:rect l="l" t="t" r="r" b="b"/>
              <a:pathLst>
                <a:path w="3580500" h="2156528">
                  <a:moveTo>
                    <a:pt x="0" y="0"/>
                  </a:moveTo>
                  <a:lnTo>
                    <a:pt x="3580500" y="0"/>
                  </a:lnTo>
                  <a:lnTo>
                    <a:pt x="3580500" y="2156528"/>
                  </a:lnTo>
                  <a:lnTo>
                    <a:pt x="0" y="2156528"/>
                  </a:lnTo>
                  <a:close/>
                </a:path>
              </a:pathLst>
            </a:custGeom>
            <a:solidFill>
              <a:srgbClr val="FFFFFF"/>
            </a:solidFill>
          </p:spPr>
          <p:txBody>
            <a:bodyPr/>
            <a:lstStyle/>
            <a:p>
              <a:endParaRPr lang="pt-PT"/>
            </a:p>
          </p:txBody>
        </p:sp>
        <p:sp>
          <p:nvSpPr>
            <p:cNvPr id="7" name="TextBox 7"/>
            <p:cNvSpPr txBox="1"/>
            <p:nvPr/>
          </p:nvSpPr>
          <p:spPr>
            <a:xfrm>
              <a:off x="0" y="-38100"/>
              <a:ext cx="3580500" cy="2194628"/>
            </a:xfrm>
            <a:prstGeom prst="rect">
              <a:avLst/>
            </a:prstGeom>
          </p:spPr>
          <p:txBody>
            <a:bodyPr lIns="50800" tIns="50800" rIns="50800" bIns="50800" rtlCol="0" anchor="ctr"/>
            <a:lstStyle/>
            <a:p>
              <a:pPr algn="ctr">
                <a:lnSpc>
                  <a:spcPts val="3120"/>
                </a:lnSpc>
              </a:pPr>
              <a:endParaRPr/>
            </a:p>
          </p:txBody>
        </p:sp>
      </p:grpSp>
      <p:sp>
        <p:nvSpPr>
          <p:cNvPr id="8" name="TextBox 8"/>
          <p:cNvSpPr txBox="1"/>
          <p:nvPr/>
        </p:nvSpPr>
        <p:spPr>
          <a:xfrm>
            <a:off x="5143498" y="886591"/>
            <a:ext cx="8001000" cy="1437509"/>
          </a:xfrm>
          <a:prstGeom prst="rect">
            <a:avLst/>
          </a:prstGeom>
        </p:spPr>
        <p:txBody>
          <a:bodyPr wrap="square" lIns="0" tIns="0" rIns="0" bIns="0" rtlCol="0" anchor="t">
            <a:spAutoFit/>
          </a:bodyPr>
          <a:lstStyle/>
          <a:p>
            <a:pPr>
              <a:lnSpc>
                <a:spcPts val="11238"/>
              </a:lnSpc>
            </a:pPr>
            <a:r>
              <a:rPr lang="en-US" sz="9365" dirty="0">
                <a:solidFill>
                  <a:srgbClr val="3677DF"/>
                </a:solidFill>
                <a:latin typeface="Shrikhand Bold"/>
              </a:rPr>
              <a:t>Conclusions</a:t>
            </a:r>
          </a:p>
        </p:txBody>
      </p:sp>
      <p:sp>
        <p:nvSpPr>
          <p:cNvPr id="9" name="TextBox 9"/>
          <p:cNvSpPr txBox="1"/>
          <p:nvPr/>
        </p:nvSpPr>
        <p:spPr>
          <a:xfrm>
            <a:off x="2844452" y="2792397"/>
            <a:ext cx="12599093" cy="5454378"/>
          </a:xfrm>
          <a:prstGeom prst="rect">
            <a:avLst/>
          </a:prstGeom>
        </p:spPr>
        <p:txBody>
          <a:bodyPr lIns="0" tIns="0" rIns="0" bIns="0" rtlCol="0" anchor="t">
            <a:spAutoFit/>
          </a:bodyPr>
          <a:lstStyle/>
          <a:p>
            <a:pPr lvl="1" indent="-457200" algn="just">
              <a:lnSpc>
                <a:spcPct val="150000"/>
              </a:lnSpc>
              <a:spcBef>
                <a:spcPct val="0"/>
              </a:spcBef>
              <a:buFont typeface="Wingdings" panose="05000000000000000000" pitchFamily="2" charset="2"/>
              <a:buChar char="ü"/>
            </a:pPr>
            <a:r>
              <a:rPr lang="en-US" sz="3000" dirty="0">
                <a:solidFill>
                  <a:srgbClr val="000000"/>
                </a:solidFill>
                <a:latin typeface="Arimo"/>
              </a:rPr>
              <a:t>Initially, we felt a bit disoriented, but eventually, we </a:t>
            </a:r>
            <a:r>
              <a:rPr lang="en-US" sz="3000" b="1" dirty="0">
                <a:solidFill>
                  <a:srgbClr val="000000"/>
                </a:solidFill>
                <a:effectLst>
                  <a:outerShdw blurRad="38100" dist="38100" dir="2700000" algn="tl">
                    <a:srgbClr val="000000">
                      <a:alpha val="43137"/>
                    </a:srgbClr>
                  </a:outerShdw>
                </a:effectLst>
                <a:latin typeface="Arimo"/>
              </a:rPr>
              <a:t>established a solid work balance</a:t>
            </a:r>
            <a:r>
              <a:rPr lang="en-US" sz="3000" dirty="0">
                <a:solidFill>
                  <a:srgbClr val="000000"/>
                </a:solidFill>
                <a:effectLst>
                  <a:outerShdw blurRad="38100" dist="38100" dir="2700000" algn="tl">
                    <a:srgbClr val="000000">
                      <a:alpha val="43137"/>
                    </a:srgbClr>
                  </a:outerShdw>
                </a:effectLst>
                <a:latin typeface="Arimo"/>
              </a:rPr>
              <a:t> </a:t>
            </a:r>
            <a:r>
              <a:rPr lang="en-US" sz="3000" dirty="0">
                <a:solidFill>
                  <a:srgbClr val="000000"/>
                </a:solidFill>
                <a:latin typeface="Arimo"/>
              </a:rPr>
              <a:t>by leveraging the </a:t>
            </a:r>
            <a:r>
              <a:rPr lang="en-US" sz="3000" b="1" dirty="0">
                <a:solidFill>
                  <a:srgbClr val="000000"/>
                </a:solidFill>
                <a:effectLst>
                  <a:outerShdw blurRad="38100" dist="38100" dir="2700000" algn="tl">
                    <a:srgbClr val="000000">
                      <a:alpha val="43137"/>
                    </a:srgbClr>
                  </a:outerShdw>
                </a:effectLst>
                <a:latin typeface="Arimo"/>
              </a:rPr>
              <a:t>strengths of each team member</a:t>
            </a:r>
            <a:r>
              <a:rPr lang="en-US" sz="3000" dirty="0">
                <a:solidFill>
                  <a:srgbClr val="000000"/>
                </a:solidFill>
                <a:latin typeface="Arimo"/>
              </a:rPr>
              <a:t>. </a:t>
            </a:r>
          </a:p>
          <a:p>
            <a:pPr lvl="1" indent="-457200" algn="just">
              <a:lnSpc>
                <a:spcPct val="150000"/>
              </a:lnSpc>
              <a:spcBef>
                <a:spcPct val="0"/>
              </a:spcBef>
              <a:buFont typeface="Wingdings" panose="05000000000000000000" pitchFamily="2" charset="2"/>
              <a:buChar char="ü"/>
            </a:pPr>
            <a:r>
              <a:rPr lang="en-US" sz="3000" b="1" dirty="0">
                <a:solidFill>
                  <a:srgbClr val="000000"/>
                </a:solidFill>
                <a:effectLst>
                  <a:outerShdw blurRad="38100" dist="38100" dir="2700000" algn="tl">
                    <a:srgbClr val="000000">
                      <a:alpha val="43137"/>
                    </a:srgbClr>
                  </a:outerShdw>
                </a:effectLst>
                <a:latin typeface="Arimo"/>
              </a:rPr>
              <a:t>Effective communication</a:t>
            </a:r>
            <a:r>
              <a:rPr lang="en-US" sz="3000" b="1" dirty="0">
                <a:solidFill>
                  <a:srgbClr val="000000"/>
                </a:solidFill>
                <a:latin typeface="Arimo"/>
              </a:rPr>
              <a:t>. </a:t>
            </a:r>
          </a:p>
          <a:p>
            <a:pPr lvl="1" indent="-457200" algn="just">
              <a:lnSpc>
                <a:spcPct val="150000"/>
              </a:lnSpc>
              <a:spcBef>
                <a:spcPct val="0"/>
              </a:spcBef>
              <a:buFont typeface="Wingdings" panose="05000000000000000000" pitchFamily="2" charset="2"/>
              <a:buChar char="ü"/>
            </a:pPr>
            <a:r>
              <a:rPr lang="en-US" sz="3000" dirty="0">
                <a:solidFill>
                  <a:srgbClr val="000000"/>
                </a:solidFill>
                <a:latin typeface="Arimo"/>
              </a:rPr>
              <a:t>There was </a:t>
            </a:r>
            <a:r>
              <a:rPr lang="en-US" sz="3000" b="1" dirty="0">
                <a:solidFill>
                  <a:srgbClr val="000000"/>
                </a:solidFill>
                <a:effectLst>
                  <a:outerShdw blurRad="38100" dist="38100" dir="2700000" algn="tl">
                    <a:srgbClr val="000000">
                      <a:alpha val="43137"/>
                    </a:srgbClr>
                  </a:outerShdw>
                </a:effectLst>
                <a:latin typeface="Arimo"/>
              </a:rPr>
              <a:t>always someone accessible to help</a:t>
            </a:r>
            <a:r>
              <a:rPr lang="en-US" sz="3000" b="1" dirty="0">
                <a:solidFill>
                  <a:srgbClr val="000000"/>
                </a:solidFill>
                <a:latin typeface="Arimo"/>
              </a:rPr>
              <a:t>.</a:t>
            </a:r>
          </a:p>
          <a:p>
            <a:pPr lvl="1" indent="-457200" algn="just">
              <a:lnSpc>
                <a:spcPct val="150000"/>
              </a:lnSpc>
              <a:spcBef>
                <a:spcPct val="0"/>
              </a:spcBef>
              <a:buFont typeface="Wingdings" panose="05000000000000000000" pitchFamily="2" charset="2"/>
              <a:buChar char="ü"/>
            </a:pPr>
            <a:r>
              <a:rPr lang="en-US" sz="3000" b="1" dirty="0">
                <a:solidFill>
                  <a:srgbClr val="000000"/>
                </a:solidFill>
                <a:effectLst>
                  <a:outerShdw blurRad="38100" dist="38100" dir="2700000" algn="tl">
                    <a:srgbClr val="000000">
                      <a:alpha val="43137"/>
                    </a:srgbClr>
                  </a:outerShdw>
                </a:effectLst>
                <a:latin typeface="Arimo"/>
              </a:rPr>
              <a:t>Good workflow</a:t>
            </a:r>
            <a:r>
              <a:rPr lang="en-US" sz="3000" b="1" dirty="0">
                <a:solidFill>
                  <a:srgbClr val="000000"/>
                </a:solidFill>
                <a:latin typeface="Arimo"/>
              </a:rPr>
              <a:t>. </a:t>
            </a:r>
          </a:p>
          <a:p>
            <a:pPr lvl="1" indent="-457200" algn="just">
              <a:lnSpc>
                <a:spcPct val="150000"/>
              </a:lnSpc>
              <a:spcBef>
                <a:spcPct val="0"/>
              </a:spcBef>
              <a:buFont typeface="Wingdings" panose="05000000000000000000" pitchFamily="2" charset="2"/>
              <a:buChar char="ü"/>
            </a:pPr>
            <a:r>
              <a:rPr lang="en-US" sz="3000" dirty="0">
                <a:solidFill>
                  <a:srgbClr val="000000"/>
                </a:solidFill>
                <a:latin typeface="Arimo"/>
              </a:rPr>
              <a:t>It took some time to grasp the client's expectations</a:t>
            </a:r>
            <a:r>
              <a:rPr lang="en-US" sz="3000" b="1" dirty="0">
                <a:solidFill>
                  <a:srgbClr val="000000"/>
                </a:solidFill>
                <a:latin typeface="Arimo"/>
              </a:rPr>
              <a:t>, </a:t>
            </a:r>
            <a:r>
              <a:rPr lang="en-US" sz="3000" b="1" dirty="0">
                <a:solidFill>
                  <a:srgbClr val="000000"/>
                </a:solidFill>
                <a:effectLst>
                  <a:outerShdw blurRad="38100" dist="38100" dir="2700000" algn="tl">
                    <a:srgbClr val="000000">
                      <a:alpha val="43137"/>
                    </a:srgbClr>
                  </a:outerShdw>
                </a:effectLst>
                <a:latin typeface="Arimo"/>
              </a:rPr>
              <a:t>persistent communication </a:t>
            </a:r>
            <a:r>
              <a:rPr lang="en-US" sz="3000" dirty="0">
                <a:solidFill>
                  <a:srgbClr val="000000"/>
                </a:solidFill>
                <a:latin typeface="Arimo"/>
              </a:rPr>
              <a:t>ultimately enabled us to </a:t>
            </a:r>
            <a:r>
              <a:rPr lang="en-US" sz="3000" b="1" dirty="0">
                <a:solidFill>
                  <a:srgbClr val="000000"/>
                </a:solidFill>
                <a:effectLst>
                  <a:outerShdw blurRad="38100" dist="38100" dir="2700000" algn="tl">
                    <a:srgbClr val="000000">
                      <a:alpha val="43137"/>
                    </a:srgbClr>
                  </a:outerShdw>
                </a:effectLst>
                <a:latin typeface="Arimo"/>
              </a:rPr>
              <a:t>accurately capture and reproduce his vision.</a:t>
            </a:r>
          </a:p>
        </p:txBody>
      </p:sp>
    </p:spTree>
    <p:extLst>
      <p:ext uri="{BB962C8B-B14F-4D97-AF65-F5344CB8AC3E}">
        <p14:creationId xmlns:p14="http://schemas.microsoft.com/office/powerpoint/2010/main" val="3515152340"/>
      </p:ext>
    </p:extLst>
  </p:cSld>
  <p:clrMapOvr>
    <a:masterClrMapping/>
  </p:clrMapOvr>
  <p:transition spd="med">
    <p:pull/>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410981">
            <a:off x="9254134" y="5271945"/>
            <a:ext cx="6839617" cy="1479067"/>
          </a:xfrm>
          <a:custGeom>
            <a:avLst/>
            <a:gdLst/>
            <a:ahLst/>
            <a:cxnLst/>
            <a:rect l="l" t="t" r="r" b="b"/>
            <a:pathLst>
              <a:path w="6839617" h="1479067">
                <a:moveTo>
                  <a:pt x="0" y="0"/>
                </a:moveTo>
                <a:lnTo>
                  <a:pt x="6839616" y="0"/>
                </a:lnTo>
                <a:lnTo>
                  <a:pt x="6839616" y="1479067"/>
                </a:lnTo>
                <a:lnTo>
                  <a:pt x="0" y="147906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pt-PT"/>
          </a:p>
        </p:txBody>
      </p:sp>
      <p:sp>
        <p:nvSpPr>
          <p:cNvPr id="3" name="TextBox 3"/>
          <p:cNvSpPr txBox="1"/>
          <p:nvPr/>
        </p:nvSpPr>
        <p:spPr>
          <a:xfrm>
            <a:off x="1636275" y="3788384"/>
            <a:ext cx="14516845" cy="2276475"/>
          </a:xfrm>
          <a:prstGeom prst="rect">
            <a:avLst/>
          </a:prstGeom>
        </p:spPr>
        <p:txBody>
          <a:bodyPr lIns="0" tIns="0" rIns="0" bIns="0" rtlCol="0" anchor="t">
            <a:spAutoFit/>
          </a:bodyPr>
          <a:lstStyle/>
          <a:p>
            <a:pPr algn="ctr">
              <a:lnSpc>
                <a:spcPts val="17999"/>
              </a:lnSpc>
            </a:pPr>
            <a:r>
              <a:rPr lang="en-US" sz="14999">
                <a:solidFill>
                  <a:srgbClr val="000000"/>
                </a:solidFill>
                <a:latin typeface="TT Commons Pro Bold"/>
              </a:rPr>
              <a:t>Lessons learned</a:t>
            </a:r>
          </a:p>
        </p:txBody>
      </p:sp>
    </p:spTree>
  </p:cSld>
  <p:clrMapOvr>
    <a:masterClrMapping/>
  </p:clrMapOvr>
  <p:transition spd="med">
    <p:pull/>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410855" y="2500564"/>
            <a:ext cx="14287500" cy="1244834"/>
            <a:chOff x="0" y="0"/>
            <a:chExt cx="2362443" cy="205834"/>
          </a:xfrm>
        </p:grpSpPr>
        <p:sp>
          <p:nvSpPr>
            <p:cNvPr id="3" name="Freeform 3"/>
            <p:cNvSpPr/>
            <p:nvPr/>
          </p:nvSpPr>
          <p:spPr>
            <a:xfrm>
              <a:off x="0" y="0"/>
              <a:ext cx="2362443" cy="205834"/>
            </a:xfrm>
            <a:custGeom>
              <a:avLst/>
              <a:gdLst/>
              <a:ahLst/>
              <a:cxnLst/>
              <a:rect l="l" t="t" r="r" b="b"/>
              <a:pathLst>
                <a:path w="2362443" h="205834">
                  <a:moveTo>
                    <a:pt x="0" y="0"/>
                  </a:moveTo>
                  <a:lnTo>
                    <a:pt x="2362443" y="0"/>
                  </a:lnTo>
                  <a:lnTo>
                    <a:pt x="2362443" y="205834"/>
                  </a:lnTo>
                  <a:lnTo>
                    <a:pt x="0" y="205834"/>
                  </a:lnTo>
                  <a:close/>
                </a:path>
              </a:pathLst>
            </a:custGeom>
            <a:solidFill>
              <a:srgbClr val="DDE1FF"/>
            </a:solidFill>
          </p:spPr>
          <p:txBody>
            <a:bodyPr/>
            <a:lstStyle/>
            <a:p>
              <a:endParaRPr lang="pt-PT"/>
            </a:p>
          </p:txBody>
        </p:sp>
        <p:sp>
          <p:nvSpPr>
            <p:cNvPr id="4" name="TextBox 4"/>
            <p:cNvSpPr txBox="1"/>
            <p:nvPr/>
          </p:nvSpPr>
          <p:spPr>
            <a:xfrm>
              <a:off x="0" y="-19050"/>
              <a:ext cx="2362443" cy="224884"/>
            </a:xfrm>
            <a:prstGeom prst="rect">
              <a:avLst/>
            </a:prstGeom>
          </p:spPr>
          <p:txBody>
            <a:bodyPr lIns="50800" tIns="50800" rIns="50800" bIns="50800" rtlCol="0" anchor="ctr"/>
            <a:lstStyle/>
            <a:p>
              <a:pPr algn="ctr">
                <a:lnSpc>
                  <a:spcPts val="3359"/>
                </a:lnSpc>
              </a:pPr>
              <a:r>
                <a:rPr lang="en-US" sz="2799">
                  <a:solidFill>
                    <a:srgbClr val="000000"/>
                  </a:solidFill>
                  <a:latin typeface="Arimo Bold"/>
                </a:rPr>
                <a:t>Constantly check with the client</a:t>
              </a:r>
            </a:p>
          </p:txBody>
        </p:sp>
      </p:grpSp>
      <p:grpSp>
        <p:nvGrpSpPr>
          <p:cNvPr id="5" name="Group 5"/>
          <p:cNvGrpSpPr/>
          <p:nvPr/>
        </p:nvGrpSpPr>
        <p:grpSpPr>
          <a:xfrm>
            <a:off x="2410855" y="4035818"/>
            <a:ext cx="14287500" cy="1244834"/>
            <a:chOff x="0" y="0"/>
            <a:chExt cx="2362443" cy="205834"/>
          </a:xfrm>
        </p:grpSpPr>
        <p:sp>
          <p:nvSpPr>
            <p:cNvPr id="6" name="Freeform 6"/>
            <p:cNvSpPr/>
            <p:nvPr/>
          </p:nvSpPr>
          <p:spPr>
            <a:xfrm>
              <a:off x="0" y="0"/>
              <a:ext cx="2362443" cy="205834"/>
            </a:xfrm>
            <a:custGeom>
              <a:avLst/>
              <a:gdLst/>
              <a:ahLst/>
              <a:cxnLst/>
              <a:rect l="l" t="t" r="r" b="b"/>
              <a:pathLst>
                <a:path w="2362443" h="205834">
                  <a:moveTo>
                    <a:pt x="0" y="0"/>
                  </a:moveTo>
                  <a:lnTo>
                    <a:pt x="2362443" y="0"/>
                  </a:lnTo>
                  <a:lnTo>
                    <a:pt x="2362443" y="205834"/>
                  </a:lnTo>
                  <a:lnTo>
                    <a:pt x="0" y="205834"/>
                  </a:lnTo>
                  <a:close/>
                </a:path>
              </a:pathLst>
            </a:custGeom>
            <a:solidFill>
              <a:srgbClr val="DDE1FF"/>
            </a:solidFill>
          </p:spPr>
          <p:txBody>
            <a:bodyPr/>
            <a:lstStyle/>
            <a:p>
              <a:endParaRPr lang="pt-PT"/>
            </a:p>
          </p:txBody>
        </p:sp>
        <p:sp>
          <p:nvSpPr>
            <p:cNvPr id="7" name="TextBox 7"/>
            <p:cNvSpPr txBox="1"/>
            <p:nvPr/>
          </p:nvSpPr>
          <p:spPr>
            <a:xfrm>
              <a:off x="0" y="-19050"/>
              <a:ext cx="2362443" cy="224884"/>
            </a:xfrm>
            <a:prstGeom prst="rect">
              <a:avLst/>
            </a:prstGeom>
          </p:spPr>
          <p:txBody>
            <a:bodyPr lIns="50800" tIns="50800" rIns="50800" bIns="50800" rtlCol="0" anchor="ctr"/>
            <a:lstStyle/>
            <a:p>
              <a:pPr algn="ctr">
                <a:lnSpc>
                  <a:spcPts val="3359"/>
                </a:lnSpc>
              </a:pPr>
              <a:r>
                <a:rPr lang="en-US" sz="2799">
                  <a:solidFill>
                    <a:srgbClr val="000000"/>
                  </a:solidFill>
                  <a:latin typeface="Arimo Bold"/>
                </a:rPr>
                <a:t>Show all the mockups to the client and wait for him to approve</a:t>
              </a:r>
            </a:p>
          </p:txBody>
        </p:sp>
      </p:grpSp>
      <p:grpSp>
        <p:nvGrpSpPr>
          <p:cNvPr id="8" name="Group 8"/>
          <p:cNvGrpSpPr/>
          <p:nvPr/>
        </p:nvGrpSpPr>
        <p:grpSpPr>
          <a:xfrm>
            <a:off x="2410855" y="5571072"/>
            <a:ext cx="14287500" cy="1244834"/>
            <a:chOff x="0" y="0"/>
            <a:chExt cx="2362443" cy="205834"/>
          </a:xfrm>
        </p:grpSpPr>
        <p:sp>
          <p:nvSpPr>
            <p:cNvPr id="9" name="Freeform 9"/>
            <p:cNvSpPr/>
            <p:nvPr/>
          </p:nvSpPr>
          <p:spPr>
            <a:xfrm>
              <a:off x="0" y="0"/>
              <a:ext cx="2362443" cy="205834"/>
            </a:xfrm>
            <a:custGeom>
              <a:avLst/>
              <a:gdLst/>
              <a:ahLst/>
              <a:cxnLst/>
              <a:rect l="l" t="t" r="r" b="b"/>
              <a:pathLst>
                <a:path w="2362443" h="205834">
                  <a:moveTo>
                    <a:pt x="0" y="0"/>
                  </a:moveTo>
                  <a:lnTo>
                    <a:pt x="2362443" y="0"/>
                  </a:lnTo>
                  <a:lnTo>
                    <a:pt x="2362443" y="205834"/>
                  </a:lnTo>
                  <a:lnTo>
                    <a:pt x="0" y="205834"/>
                  </a:lnTo>
                  <a:close/>
                </a:path>
              </a:pathLst>
            </a:custGeom>
            <a:solidFill>
              <a:srgbClr val="DDE1FF"/>
            </a:solidFill>
          </p:spPr>
          <p:txBody>
            <a:bodyPr/>
            <a:lstStyle/>
            <a:p>
              <a:endParaRPr lang="pt-PT" dirty="0"/>
            </a:p>
          </p:txBody>
        </p:sp>
        <p:sp>
          <p:nvSpPr>
            <p:cNvPr id="10" name="TextBox 10"/>
            <p:cNvSpPr txBox="1"/>
            <p:nvPr/>
          </p:nvSpPr>
          <p:spPr>
            <a:xfrm>
              <a:off x="0" y="-19050"/>
              <a:ext cx="2362443" cy="224884"/>
            </a:xfrm>
            <a:prstGeom prst="rect">
              <a:avLst/>
            </a:prstGeom>
          </p:spPr>
          <p:txBody>
            <a:bodyPr lIns="50800" tIns="50800" rIns="50800" bIns="50800" rtlCol="0" anchor="ctr"/>
            <a:lstStyle/>
            <a:p>
              <a:pPr algn="ctr">
                <a:lnSpc>
                  <a:spcPts val="3359"/>
                </a:lnSpc>
              </a:pPr>
              <a:r>
                <a:rPr lang="en-US" sz="2799" dirty="0">
                  <a:solidFill>
                    <a:srgbClr val="000000"/>
                  </a:solidFill>
                  <a:latin typeface="Arimo Bold"/>
                </a:rPr>
                <a:t>Rushing through acceptance testing can result in the oversight </a:t>
              </a:r>
            </a:p>
            <a:p>
              <a:pPr algn="ctr">
                <a:lnSpc>
                  <a:spcPts val="3359"/>
                </a:lnSpc>
              </a:pPr>
              <a:r>
                <a:rPr lang="en-US" sz="2799" dirty="0">
                  <a:solidFill>
                    <a:srgbClr val="000000"/>
                  </a:solidFill>
                  <a:latin typeface="Arimo Bold"/>
                </a:rPr>
                <a:t>of potential bugs or issues.</a:t>
              </a:r>
            </a:p>
          </p:txBody>
        </p:sp>
      </p:grpSp>
      <p:grpSp>
        <p:nvGrpSpPr>
          <p:cNvPr id="12" name="Group 12"/>
          <p:cNvGrpSpPr/>
          <p:nvPr/>
        </p:nvGrpSpPr>
        <p:grpSpPr>
          <a:xfrm>
            <a:off x="2477530" y="969981"/>
            <a:ext cx="14287500" cy="1244834"/>
            <a:chOff x="0" y="0"/>
            <a:chExt cx="2362443" cy="205834"/>
          </a:xfrm>
        </p:grpSpPr>
        <p:sp>
          <p:nvSpPr>
            <p:cNvPr id="13" name="Freeform 13"/>
            <p:cNvSpPr/>
            <p:nvPr/>
          </p:nvSpPr>
          <p:spPr>
            <a:xfrm>
              <a:off x="0" y="0"/>
              <a:ext cx="2362443" cy="205834"/>
            </a:xfrm>
            <a:custGeom>
              <a:avLst/>
              <a:gdLst/>
              <a:ahLst/>
              <a:cxnLst/>
              <a:rect l="l" t="t" r="r" b="b"/>
              <a:pathLst>
                <a:path w="2362443" h="205834">
                  <a:moveTo>
                    <a:pt x="0" y="0"/>
                  </a:moveTo>
                  <a:lnTo>
                    <a:pt x="2362443" y="0"/>
                  </a:lnTo>
                  <a:lnTo>
                    <a:pt x="2362443" y="205834"/>
                  </a:lnTo>
                  <a:lnTo>
                    <a:pt x="0" y="205834"/>
                  </a:lnTo>
                  <a:close/>
                </a:path>
              </a:pathLst>
            </a:custGeom>
            <a:solidFill>
              <a:srgbClr val="DDE1FF"/>
            </a:solidFill>
          </p:spPr>
          <p:txBody>
            <a:bodyPr/>
            <a:lstStyle/>
            <a:p>
              <a:endParaRPr lang="pt-PT"/>
            </a:p>
          </p:txBody>
        </p:sp>
        <p:sp>
          <p:nvSpPr>
            <p:cNvPr id="14" name="TextBox 14"/>
            <p:cNvSpPr txBox="1"/>
            <p:nvPr/>
          </p:nvSpPr>
          <p:spPr>
            <a:xfrm>
              <a:off x="0" y="-19050"/>
              <a:ext cx="2362443" cy="224884"/>
            </a:xfrm>
            <a:prstGeom prst="rect">
              <a:avLst/>
            </a:prstGeom>
          </p:spPr>
          <p:txBody>
            <a:bodyPr lIns="50800" tIns="50800" rIns="50800" bIns="50800" rtlCol="0" anchor="ctr"/>
            <a:lstStyle/>
            <a:p>
              <a:pPr algn="ctr">
                <a:lnSpc>
                  <a:spcPts val="3359"/>
                </a:lnSpc>
              </a:pPr>
              <a:r>
                <a:rPr lang="en-US" sz="2799">
                  <a:solidFill>
                    <a:srgbClr val="000000"/>
                  </a:solidFill>
                  <a:latin typeface="Arimo Bold"/>
                </a:rPr>
                <a:t>Never assume what the client wishes</a:t>
              </a:r>
            </a:p>
          </p:txBody>
        </p:sp>
      </p:grpSp>
      <p:sp>
        <p:nvSpPr>
          <p:cNvPr id="15" name="Freeform 15"/>
          <p:cNvSpPr/>
          <p:nvPr/>
        </p:nvSpPr>
        <p:spPr>
          <a:xfrm>
            <a:off x="16257658" y="480997"/>
            <a:ext cx="881394" cy="977968"/>
          </a:xfrm>
          <a:custGeom>
            <a:avLst/>
            <a:gdLst/>
            <a:ahLst/>
            <a:cxnLst/>
            <a:rect l="l" t="t" r="r" b="b"/>
            <a:pathLst>
              <a:path w="881394" h="977968">
                <a:moveTo>
                  <a:pt x="0" y="0"/>
                </a:moveTo>
                <a:lnTo>
                  <a:pt x="881394" y="0"/>
                </a:lnTo>
                <a:lnTo>
                  <a:pt x="881394" y="977968"/>
                </a:lnTo>
                <a:lnTo>
                  <a:pt x="0" y="97796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pt-PT"/>
          </a:p>
        </p:txBody>
      </p:sp>
      <p:sp>
        <p:nvSpPr>
          <p:cNvPr id="16" name="TextBox 14">
            <a:extLst>
              <a:ext uri="{FF2B5EF4-FFF2-40B4-BE49-F238E27FC236}">
                <a16:creationId xmlns:a16="http://schemas.microsoft.com/office/drawing/2014/main" id="{CD5EE04A-E525-439C-325F-BB21F604A405}"/>
              </a:ext>
            </a:extLst>
          </p:cNvPr>
          <p:cNvSpPr txBox="1"/>
          <p:nvPr/>
        </p:nvSpPr>
        <p:spPr>
          <a:xfrm>
            <a:off x="8115300" y="8889960"/>
            <a:ext cx="2057400" cy="409599"/>
          </a:xfrm>
          <a:prstGeom prst="rect">
            <a:avLst/>
          </a:prstGeom>
        </p:spPr>
        <p:txBody>
          <a:bodyPr wrap="square" lIns="0" tIns="0" rIns="0" bIns="0" rtlCol="0" anchor="t">
            <a:spAutoFit/>
          </a:bodyPr>
          <a:lstStyle/>
          <a:p>
            <a:pPr>
              <a:lnSpc>
                <a:spcPts val="3499"/>
              </a:lnSpc>
              <a:spcBef>
                <a:spcPct val="0"/>
              </a:spcBef>
            </a:pPr>
            <a:r>
              <a:rPr lang="en-US" sz="2499" u="sng" dirty="0">
                <a:latin typeface="Arimo"/>
                <a:hlinkClick r:id="rId4" action="ppaction://hlinksldjump">
                  <a:extLst>
                    <a:ext uri="{A12FA001-AC4F-418D-AE19-62706E023703}">
                      <ahyp:hlinkClr xmlns:ahyp="http://schemas.microsoft.com/office/drawing/2018/hyperlinkcolor" val="tx"/>
                    </a:ext>
                  </a:extLst>
                </a:hlinkClick>
              </a:rPr>
              <a:t>Back to Topics</a:t>
            </a:r>
          </a:p>
        </p:txBody>
      </p:sp>
      <p:grpSp>
        <p:nvGrpSpPr>
          <p:cNvPr id="17" name="Group 2">
            <a:extLst>
              <a:ext uri="{FF2B5EF4-FFF2-40B4-BE49-F238E27FC236}">
                <a16:creationId xmlns:a16="http://schemas.microsoft.com/office/drawing/2014/main" id="{9995C87B-EA6B-4513-0570-E21E795B6973}"/>
              </a:ext>
            </a:extLst>
          </p:cNvPr>
          <p:cNvGrpSpPr/>
          <p:nvPr/>
        </p:nvGrpSpPr>
        <p:grpSpPr>
          <a:xfrm>
            <a:off x="2410855" y="7041447"/>
            <a:ext cx="14287500" cy="1244834"/>
            <a:chOff x="0" y="0"/>
            <a:chExt cx="2362443" cy="205834"/>
          </a:xfrm>
        </p:grpSpPr>
        <p:sp>
          <p:nvSpPr>
            <p:cNvPr id="18" name="Freeform 3">
              <a:extLst>
                <a:ext uri="{FF2B5EF4-FFF2-40B4-BE49-F238E27FC236}">
                  <a16:creationId xmlns:a16="http://schemas.microsoft.com/office/drawing/2014/main" id="{F7A1C3AC-AA0E-0BD2-C9F7-8F02B932BD71}"/>
                </a:ext>
              </a:extLst>
            </p:cNvPr>
            <p:cNvSpPr/>
            <p:nvPr/>
          </p:nvSpPr>
          <p:spPr>
            <a:xfrm>
              <a:off x="0" y="0"/>
              <a:ext cx="2362443" cy="205834"/>
            </a:xfrm>
            <a:custGeom>
              <a:avLst/>
              <a:gdLst/>
              <a:ahLst/>
              <a:cxnLst/>
              <a:rect l="l" t="t" r="r" b="b"/>
              <a:pathLst>
                <a:path w="2362443" h="205834">
                  <a:moveTo>
                    <a:pt x="0" y="0"/>
                  </a:moveTo>
                  <a:lnTo>
                    <a:pt x="2362443" y="0"/>
                  </a:lnTo>
                  <a:lnTo>
                    <a:pt x="2362443" y="205834"/>
                  </a:lnTo>
                  <a:lnTo>
                    <a:pt x="0" y="205834"/>
                  </a:lnTo>
                  <a:close/>
                </a:path>
              </a:pathLst>
            </a:custGeom>
            <a:solidFill>
              <a:srgbClr val="DDE1FF"/>
            </a:solidFill>
          </p:spPr>
          <p:txBody>
            <a:bodyPr/>
            <a:lstStyle/>
            <a:p>
              <a:endParaRPr lang="pt-PT" dirty="0"/>
            </a:p>
          </p:txBody>
        </p:sp>
        <p:sp>
          <p:nvSpPr>
            <p:cNvPr id="19" name="TextBox 4">
              <a:extLst>
                <a:ext uri="{FF2B5EF4-FFF2-40B4-BE49-F238E27FC236}">
                  <a16:creationId xmlns:a16="http://schemas.microsoft.com/office/drawing/2014/main" id="{0D6C81B7-7B45-64A4-180F-2B37B71878E4}"/>
                </a:ext>
              </a:extLst>
            </p:cNvPr>
            <p:cNvSpPr txBox="1"/>
            <p:nvPr/>
          </p:nvSpPr>
          <p:spPr>
            <a:xfrm>
              <a:off x="0" y="-19050"/>
              <a:ext cx="2362443" cy="224884"/>
            </a:xfrm>
            <a:prstGeom prst="rect">
              <a:avLst/>
            </a:prstGeom>
          </p:spPr>
          <p:txBody>
            <a:bodyPr lIns="50800" tIns="50800" rIns="50800" bIns="50800" rtlCol="0" anchor="ctr"/>
            <a:lstStyle/>
            <a:p>
              <a:pPr algn="ctr">
                <a:lnSpc>
                  <a:spcPts val="3359"/>
                </a:lnSpc>
              </a:pPr>
              <a:r>
                <a:rPr lang="en-US" sz="2799" dirty="0">
                  <a:solidFill>
                    <a:srgbClr val="000000"/>
                  </a:solidFill>
                  <a:latin typeface="Arimo Bold"/>
                </a:rPr>
                <a:t>It is crucial to prioritize specific features.</a:t>
              </a:r>
            </a:p>
          </p:txBody>
        </p:sp>
      </p:grpSp>
      <p:sp>
        <p:nvSpPr>
          <p:cNvPr id="11" name="Freeform 11"/>
          <p:cNvSpPr/>
          <p:nvPr/>
        </p:nvSpPr>
        <p:spPr>
          <a:xfrm rot="-10571411">
            <a:off x="1970157" y="7759227"/>
            <a:ext cx="881394" cy="977968"/>
          </a:xfrm>
          <a:custGeom>
            <a:avLst/>
            <a:gdLst/>
            <a:ahLst/>
            <a:cxnLst/>
            <a:rect l="l" t="t" r="r" b="b"/>
            <a:pathLst>
              <a:path w="881394" h="977968">
                <a:moveTo>
                  <a:pt x="0" y="0"/>
                </a:moveTo>
                <a:lnTo>
                  <a:pt x="881394" y="0"/>
                </a:lnTo>
                <a:lnTo>
                  <a:pt x="881394" y="977968"/>
                </a:lnTo>
                <a:lnTo>
                  <a:pt x="0" y="97796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pt-PT"/>
          </a:p>
        </p:txBody>
      </p:sp>
    </p:spTree>
  </p:cSld>
  <p:clrMapOvr>
    <a:masterClrMapping/>
  </p:clrMapOvr>
  <p:transition spd="med">
    <p:pull/>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410981">
            <a:off x="4746299" y="4109417"/>
            <a:ext cx="9563769" cy="2068165"/>
          </a:xfrm>
          <a:custGeom>
            <a:avLst/>
            <a:gdLst/>
            <a:ahLst/>
            <a:cxnLst/>
            <a:rect l="l" t="t" r="r" b="b"/>
            <a:pathLst>
              <a:path w="9563769" h="2068165">
                <a:moveTo>
                  <a:pt x="0" y="0"/>
                </a:moveTo>
                <a:lnTo>
                  <a:pt x="9563769" y="0"/>
                </a:lnTo>
                <a:lnTo>
                  <a:pt x="9563769" y="2068166"/>
                </a:lnTo>
                <a:lnTo>
                  <a:pt x="0" y="20681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pt-PT"/>
          </a:p>
        </p:txBody>
      </p:sp>
      <p:sp>
        <p:nvSpPr>
          <p:cNvPr id="3" name="TextBox 3"/>
          <p:cNvSpPr txBox="1"/>
          <p:nvPr/>
        </p:nvSpPr>
        <p:spPr>
          <a:xfrm>
            <a:off x="1885577" y="2867025"/>
            <a:ext cx="14516845" cy="4552950"/>
          </a:xfrm>
          <a:prstGeom prst="rect">
            <a:avLst/>
          </a:prstGeom>
        </p:spPr>
        <p:txBody>
          <a:bodyPr lIns="0" tIns="0" rIns="0" bIns="0" rtlCol="0" anchor="t">
            <a:spAutoFit/>
          </a:bodyPr>
          <a:lstStyle/>
          <a:p>
            <a:pPr algn="ctr">
              <a:lnSpc>
                <a:spcPts val="17999"/>
              </a:lnSpc>
            </a:pPr>
            <a:r>
              <a:rPr lang="en-US" sz="14999">
                <a:solidFill>
                  <a:srgbClr val="000000"/>
                </a:solidFill>
                <a:latin typeface="TT Commons Pro Bold"/>
              </a:rPr>
              <a:t>Individual analysis</a:t>
            </a:r>
          </a:p>
        </p:txBody>
      </p:sp>
    </p:spTree>
  </p:cSld>
  <p:clrMapOvr>
    <a:masterClrMapping/>
  </p:clrMapOvr>
  <p:transition spd="med">
    <p:pull/>
  </p:transition>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DDE1FF"/>
        </a:solidFill>
        <a:effectLst/>
      </p:bgPr>
    </p:bg>
    <p:spTree>
      <p:nvGrpSpPr>
        <p:cNvPr id="1" name=""/>
        <p:cNvGrpSpPr/>
        <p:nvPr/>
      </p:nvGrpSpPr>
      <p:grpSpPr>
        <a:xfrm>
          <a:off x="0" y="0"/>
          <a:ext cx="0" cy="0"/>
          <a:chOff x="0" y="0"/>
          <a:chExt cx="0" cy="0"/>
        </a:xfrm>
      </p:grpSpPr>
      <p:sp>
        <p:nvSpPr>
          <p:cNvPr id="2" name="Freeform 2"/>
          <p:cNvSpPr/>
          <p:nvPr/>
        </p:nvSpPr>
        <p:spPr>
          <a:xfrm>
            <a:off x="6258639" y="2026030"/>
            <a:ext cx="5595063" cy="233975"/>
          </a:xfrm>
          <a:custGeom>
            <a:avLst/>
            <a:gdLst/>
            <a:ahLst/>
            <a:cxnLst/>
            <a:rect l="l" t="t" r="r" b="b"/>
            <a:pathLst>
              <a:path w="5595063" h="233975">
                <a:moveTo>
                  <a:pt x="0" y="0"/>
                </a:moveTo>
                <a:lnTo>
                  <a:pt x="5595063" y="0"/>
                </a:lnTo>
                <a:lnTo>
                  <a:pt x="5595063" y="233975"/>
                </a:lnTo>
                <a:lnTo>
                  <a:pt x="0" y="23397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pt-PT"/>
          </a:p>
        </p:txBody>
      </p:sp>
      <p:sp>
        <p:nvSpPr>
          <p:cNvPr id="3" name="Freeform 3"/>
          <p:cNvSpPr/>
          <p:nvPr/>
        </p:nvSpPr>
        <p:spPr>
          <a:xfrm rot="755772">
            <a:off x="387932" y="7407210"/>
            <a:ext cx="3742447" cy="3970766"/>
          </a:xfrm>
          <a:custGeom>
            <a:avLst/>
            <a:gdLst/>
            <a:ahLst/>
            <a:cxnLst/>
            <a:rect l="l" t="t" r="r" b="b"/>
            <a:pathLst>
              <a:path w="3742447" h="3970766">
                <a:moveTo>
                  <a:pt x="0" y="0"/>
                </a:moveTo>
                <a:lnTo>
                  <a:pt x="3742447" y="0"/>
                </a:lnTo>
                <a:lnTo>
                  <a:pt x="3742447" y="3970766"/>
                </a:lnTo>
                <a:lnTo>
                  <a:pt x="0" y="397076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pt-PT"/>
          </a:p>
        </p:txBody>
      </p:sp>
      <p:sp>
        <p:nvSpPr>
          <p:cNvPr id="4" name="Freeform 4"/>
          <p:cNvSpPr/>
          <p:nvPr/>
        </p:nvSpPr>
        <p:spPr>
          <a:xfrm rot="3062261">
            <a:off x="15553075" y="-359668"/>
            <a:ext cx="3412449" cy="3620636"/>
          </a:xfrm>
          <a:custGeom>
            <a:avLst/>
            <a:gdLst/>
            <a:ahLst/>
            <a:cxnLst/>
            <a:rect l="l" t="t" r="r" b="b"/>
            <a:pathLst>
              <a:path w="3412449" h="3620636">
                <a:moveTo>
                  <a:pt x="0" y="0"/>
                </a:moveTo>
                <a:lnTo>
                  <a:pt x="3412450" y="0"/>
                </a:lnTo>
                <a:lnTo>
                  <a:pt x="3412450" y="3620635"/>
                </a:lnTo>
                <a:lnTo>
                  <a:pt x="0" y="362063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pt-PT"/>
          </a:p>
        </p:txBody>
      </p:sp>
      <p:grpSp>
        <p:nvGrpSpPr>
          <p:cNvPr id="5" name="Group 5"/>
          <p:cNvGrpSpPr/>
          <p:nvPr/>
        </p:nvGrpSpPr>
        <p:grpSpPr>
          <a:xfrm>
            <a:off x="2070246" y="1030387"/>
            <a:ext cx="14147507" cy="8521016"/>
            <a:chOff x="0" y="0"/>
            <a:chExt cx="3580500" cy="2156528"/>
          </a:xfrm>
        </p:grpSpPr>
        <p:sp>
          <p:nvSpPr>
            <p:cNvPr id="6" name="Freeform 6"/>
            <p:cNvSpPr/>
            <p:nvPr/>
          </p:nvSpPr>
          <p:spPr>
            <a:xfrm>
              <a:off x="0" y="0"/>
              <a:ext cx="3580500" cy="2156528"/>
            </a:xfrm>
            <a:custGeom>
              <a:avLst/>
              <a:gdLst/>
              <a:ahLst/>
              <a:cxnLst/>
              <a:rect l="l" t="t" r="r" b="b"/>
              <a:pathLst>
                <a:path w="3580500" h="2156528">
                  <a:moveTo>
                    <a:pt x="0" y="0"/>
                  </a:moveTo>
                  <a:lnTo>
                    <a:pt x="3580500" y="0"/>
                  </a:lnTo>
                  <a:lnTo>
                    <a:pt x="3580500" y="2156528"/>
                  </a:lnTo>
                  <a:lnTo>
                    <a:pt x="0" y="2156528"/>
                  </a:lnTo>
                  <a:close/>
                </a:path>
              </a:pathLst>
            </a:custGeom>
            <a:solidFill>
              <a:srgbClr val="FFFFFF"/>
            </a:solidFill>
          </p:spPr>
          <p:txBody>
            <a:bodyPr/>
            <a:lstStyle/>
            <a:p>
              <a:endParaRPr lang="pt-PT"/>
            </a:p>
          </p:txBody>
        </p:sp>
        <p:sp>
          <p:nvSpPr>
            <p:cNvPr id="7" name="TextBox 7"/>
            <p:cNvSpPr txBox="1"/>
            <p:nvPr/>
          </p:nvSpPr>
          <p:spPr>
            <a:xfrm>
              <a:off x="0" y="-38100"/>
              <a:ext cx="3580500" cy="2194628"/>
            </a:xfrm>
            <a:prstGeom prst="rect">
              <a:avLst/>
            </a:prstGeom>
          </p:spPr>
          <p:txBody>
            <a:bodyPr lIns="50800" tIns="50800" rIns="50800" bIns="50800" rtlCol="0" anchor="ctr"/>
            <a:lstStyle/>
            <a:p>
              <a:pPr algn="ctr">
                <a:lnSpc>
                  <a:spcPts val="3120"/>
                </a:lnSpc>
              </a:pPr>
              <a:endParaRPr/>
            </a:p>
          </p:txBody>
        </p:sp>
      </p:grpSp>
      <p:sp>
        <p:nvSpPr>
          <p:cNvPr id="8" name="TextBox 8"/>
          <p:cNvSpPr txBox="1"/>
          <p:nvPr/>
        </p:nvSpPr>
        <p:spPr>
          <a:xfrm>
            <a:off x="5562600" y="190500"/>
            <a:ext cx="6005375" cy="1417461"/>
          </a:xfrm>
          <a:prstGeom prst="rect">
            <a:avLst/>
          </a:prstGeom>
        </p:spPr>
        <p:txBody>
          <a:bodyPr lIns="0" tIns="0" rIns="0" bIns="0" rtlCol="0" anchor="t">
            <a:spAutoFit/>
          </a:bodyPr>
          <a:lstStyle/>
          <a:p>
            <a:pPr>
              <a:lnSpc>
                <a:spcPts val="11238"/>
              </a:lnSpc>
            </a:pPr>
            <a:r>
              <a:rPr lang="en-US" sz="9365" dirty="0">
                <a:solidFill>
                  <a:srgbClr val="3677DF"/>
                </a:solidFill>
                <a:latin typeface="Shrikhand Bold"/>
              </a:rPr>
              <a:t>Ana Sofia</a:t>
            </a:r>
          </a:p>
        </p:txBody>
      </p:sp>
      <p:sp>
        <p:nvSpPr>
          <p:cNvPr id="9" name="TextBox 9"/>
          <p:cNvSpPr txBox="1"/>
          <p:nvPr/>
        </p:nvSpPr>
        <p:spPr>
          <a:xfrm>
            <a:off x="5769416" y="1307161"/>
            <a:ext cx="6749165" cy="7672678"/>
          </a:xfrm>
          <a:prstGeom prst="rect">
            <a:avLst/>
          </a:prstGeom>
        </p:spPr>
        <p:txBody>
          <a:bodyPr wrap="square" lIns="0" tIns="0" rIns="0" bIns="0" rtlCol="0" anchor="t">
            <a:spAutoFit/>
          </a:bodyPr>
          <a:lstStyle/>
          <a:p>
            <a:pPr>
              <a:lnSpc>
                <a:spcPts val="5307"/>
              </a:lnSpc>
            </a:pPr>
            <a:r>
              <a:rPr lang="en-US" sz="3000" dirty="0">
                <a:solidFill>
                  <a:srgbClr val="000000"/>
                </a:solidFill>
                <a:latin typeface="Arimo Bold Italics"/>
              </a:rPr>
              <a:t>Main individual contributions:</a:t>
            </a:r>
            <a:endParaRPr lang="en-US" sz="3000" dirty="0">
              <a:solidFill>
                <a:srgbClr val="000000"/>
              </a:solidFill>
              <a:latin typeface="Arimo"/>
            </a:endParaRPr>
          </a:p>
          <a:p>
            <a:pPr marL="651562" lvl="1" indent="-325781">
              <a:lnSpc>
                <a:spcPts val="4526"/>
              </a:lnSpc>
              <a:buFont typeface="Arial"/>
              <a:buChar char="•"/>
            </a:pPr>
            <a:r>
              <a:rPr lang="en-US" sz="2000" dirty="0">
                <a:solidFill>
                  <a:srgbClr val="000000"/>
                </a:solidFill>
                <a:latin typeface="Arimo"/>
              </a:rPr>
              <a:t>Documentation (ReadMe maintenance)</a:t>
            </a:r>
          </a:p>
          <a:p>
            <a:pPr marL="651562" lvl="1" indent="-325781">
              <a:lnSpc>
                <a:spcPts val="4526"/>
              </a:lnSpc>
              <a:buFont typeface="Arial"/>
              <a:buChar char="•"/>
            </a:pPr>
            <a:endParaRPr lang="en-US" dirty="0">
              <a:solidFill>
                <a:srgbClr val="000000"/>
              </a:solidFill>
              <a:latin typeface="Arimo"/>
            </a:endParaRPr>
          </a:p>
          <a:p>
            <a:pPr>
              <a:lnSpc>
                <a:spcPts val="5307"/>
              </a:lnSpc>
            </a:pPr>
            <a:r>
              <a:rPr lang="en-US" sz="3000" dirty="0">
                <a:solidFill>
                  <a:srgbClr val="000000"/>
                </a:solidFill>
                <a:latin typeface="Arimo Bold Italics"/>
              </a:rPr>
              <a:t>Participation on team results:</a:t>
            </a:r>
          </a:p>
          <a:p>
            <a:pPr>
              <a:lnSpc>
                <a:spcPts val="156"/>
              </a:lnSpc>
            </a:pPr>
            <a:endParaRPr lang="en-US" sz="3200" dirty="0">
              <a:solidFill>
                <a:srgbClr val="000000"/>
              </a:solidFill>
              <a:latin typeface="Arimo Bold Italics"/>
            </a:endParaRPr>
          </a:p>
          <a:p>
            <a:pPr marL="371475" lvl="2" indent="511175">
              <a:lnSpc>
                <a:spcPts val="4526"/>
              </a:lnSpc>
              <a:buFont typeface="Arial"/>
              <a:buChar char="•"/>
            </a:pPr>
            <a:r>
              <a:rPr lang="en-US" sz="2000" dirty="0">
                <a:solidFill>
                  <a:srgbClr val="000000"/>
                </a:solidFill>
                <a:latin typeface="Arimo"/>
              </a:rPr>
              <a:t>Acceptance Criteria (Creation and verification)</a:t>
            </a:r>
          </a:p>
          <a:p>
            <a:pPr marL="371475" lvl="2" indent="511175">
              <a:lnSpc>
                <a:spcPts val="4526"/>
              </a:lnSpc>
              <a:buFont typeface="Arial"/>
              <a:buChar char="•"/>
            </a:pPr>
            <a:r>
              <a:rPr lang="en-US" sz="2000" dirty="0">
                <a:solidFill>
                  <a:srgbClr val="000000"/>
                </a:solidFill>
                <a:latin typeface="Arimo"/>
              </a:rPr>
              <a:t>Participation on weekly meetings     </a:t>
            </a:r>
          </a:p>
          <a:p>
            <a:pPr marL="371475" lvl="2" indent="511175">
              <a:lnSpc>
                <a:spcPts val="4526"/>
              </a:lnSpc>
              <a:buFont typeface="Arial"/>
              <a:buChar char="•"/>
            </a:pPr>
            <a:r>
              <a:rPr lang="en-US" sz="2000" dirty="0">
                <a:solidFill>
                  <a:srgbClr val="000000"/>
                </a:solidFill>
                <a:latin typeface="Arimo"/>
              </a:rPr>
              <a:t>Documentation maintenance</a:t>
            </a:r>
          </a:p>
          <a:p>
            <a:pPr marL="371475" lvl="2" indent="511175">
              <a:lnSpc>
                <a:spcPts val="4526"/>
              </a:lnSpc>
              <a:buFont typeface="Arial"/>
              <a:buChar char="•"/>
            </a:pPr>
            <a:endParaRPr lang="en-US" sz="2000" dirty="0">
              <a:solidFill>
                <a:srgbClr val="000000"/>
              </a:solidFill>
              <a:latin typeface="Arimo"/>
            </a:endParaRPr>
          </a:p>
          <a:p>
            <a:pPr marL="0" lvl="1">
              <a:lnSpc>
                <a:spcPts val="4526"/>
              </a:lnSpc>
            </a:pPr>
            <a:r>
              <a:rPr lang="en-US" sz="3000" dirty="0">
                <a:solidFill>
                  <a:srgbClr val="000000"/>
                </a:solidFill>
                <a:latin typeface="Arimo Bold Italics"/>
              </a:rPr>
              <a:t>Perception of the team performance:</a:t>
            </a:r>
          </a:p>
          <a:p>
            <a:pPr>
              <a:lnSpc>
                <a:spcPts val="156"/>
              </a:lnSpc>
            </a:pPr>
            <a:endParaRPr lang="en-US" sz="2800" dirty="0">
              <a:solidFill>
                <a:srgbClr val="000000"/>
              </a:solidFill>
              <a:latin typeface="Arimo Bold Italics"/>
            </a:endParaRPr>
          </a:p>
          <a:p>
            <a:pPr marL="651562" lvl="1" indent="-325781">
              <a:lnSpc>
                <a:spcPts val="4526"/>
              </a:lnSpc>
              <a:buFont typeface="Arial"/>
              <a:buChar char="•"/>
            </a:pPr>
            <a:r>
              <a:rPr lang="en-US" sz="2000" dirty="0">
                <a:solidFill>
                  <a:srgbClr val="000000"/>
                </a:solidFill>
                <a:latin typeface="Arimo"/>
              </a:rPr>
              <a:t>Great communication  </a:t>
            </a:r>
          </a:p>
          <a:p>
            <a:pPr marL="651562" lvl="1" indent="-325781">
              <a:lnSpc>
                <a:spcPts val="4526"/>
              </a:lnSpc>
              <a:buFont typeface="Arial"/>
              <a:buChar char="•"/>
            </a:pPr>
            <a:r>
              <a:rPr lang="en-US" sz="2000" dirty="0">
                <a:solidFill>
                  <a:srgbClr val="000000"/>
                </a:solidFill>
                <a:latin typeface="Arimo"/>
              </a:rPr>
              <a:t>Continuous meetings  </a:t>
            </a:r>
          </a:p>
          <a:p>
            <a:pPr marL="651562" lvl="1" indent="-325781">
              <a:lnSpc>
                <a:spcPts val="4526"/>
              </a:lnSpc>
              <a:buFont typeface="Arial"/>
              <a:buChar char="•"/>
            </a:pPr>
            <a:r>
              <a:rPr lang="en-US" sz="2000" dirty="0">
                <a:solidFill>
                  <a:srgbClr val="000000"/>
                </a:solidFill>
                <a:latin typeface="Arimo"/>
              </a:rPr>
              <a:t>Available members  </a:t>
            </a:r>
          </a:p>
          <a:p>
            <a:pPr marL="651562" lvl="1" indent="-325781">
              <a:lnSpc>
                <a:spcPts val="4526"/>
              </a:lnSpc>
              <a:buFont typeface="Arial"/>
              <a:buChar char="•"/>
            </a:pPr>
            <a:r>
              <a:rPr lang="en-US" sz="2000" dirty="0">
                <a:solidFill>
                  <a:srgbClr val="000000"/>
                </a:solidFill>
                <a:latin typeface="Arimo"/>
              </a:rPr>
              <a:t>Great team-work spirit</a:t>
            </a:r>
          </a:p>
        </p:txBody>
      </p:sp>
    </p:spTree>
  </p:cSld>
  <p:clrMapOvr>
    <a:masterClrMapping/>
  </p:clrMapOvr>
  <p:transition spd="med">
    <p:pull/>
  </p:transition>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DDE1FF"/>
        </a:solidFill>
        <a:effectLst/>
      </p:bgPr>
    </p:bg>
    <p:spTree>
      <p:nvGrpSpPr>
        <p:cNvPr id="1" name=""/>
        <p:cNvGrpSpPr/>
        <p:nvPr/>
      </p:nvGrpSpPr>
      <p:grpSpPr>
        <a:xfrm>
          <a:off x="0" y="0"/>
          <a:ext cx="0" cy="0"/>
          <a:chOff x="0" y="0"/>
          <a:chExt cx="0" cy="0"/>
        </a:xfrm>
      </p:grpSpPr>
      <p:sp>
        <p:nvSpPr>
          <p:cNvPr id="2" name="Freeform 2"/>
          <p:cNvSpPr/>
          <p:nvPr/>
        </p:nvSpPr>
        <p:spPr>
          <a:xfrm>
            <a:off x="6258639" y="2156800"/>
            <a:ext cx="5595063" cy="233975"/>
          </a:xfrm>
          <a:custGeom>
            <a:avLst/>
            <a:gdLst/>
            <a:ahLst/>
            <a:cxnLst/>
            <a:rect l="l" t="t" r="r" b="b"/>
            <a:pathLst>
              <a:path w="5595063" h="233975">
                <a:moveTo>
                  <a:pt x="0" y="0"/>
                </a:moveTo>
                <a:lnTo>
                  <a:pt x="5595063" y="0"/>
                </a:lnTo>
                <a:lnTo>
                  <a:pt x="5595063" y="233975"/>
                </a:lnTo>
                <a:lnTo>
                  <a:pt x="0" y="23397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pt-PT"/>
          </a:p>
        </p:txBody>
      </p:sp>
      <p:sp>
        <p:nvSpPr>
          <p:cNvPr id="3" name="Freeform 3"/>
          <p:cNvSpPr/>
          <p:nvPr/>
        </p:nvSpPr>
        <p:spPr>
          <a:xfrm rot="755772">
            <a:off x="387932" y="7407210"/>
            <a:ext cx="3742447" cy="3970766"/>
          </a:xfrm>
          <a:custGeom>
            <a:avLst/>
            <a:gdLst/>
            <a:ahLst/>
            <a:cxnLst/>
            <a:rect l="l" t="t" r="r" b="b"/>
            <a:pathLst>
              <a:path w="3742447" h="3970766">
                <a:moveTo>
                  <a:pt x="0" y="0"/>
                </a:moveTo>
                <a:lnTo>
                  <a:pt x="3742447" y="0"/>
                </a:lnTo>
                <a:lnTo>
                  <a:pt x="3742447" y="3970766"/>
                </a:lnTo>
                <a:lnTo>
                  <a:pt x="0" y="397076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pt-PT"/>
          </a:p>
        </p:txBody>
      </p:sp>
      <p:sp>
        <p:nvSpPr>
          <p:cNvPr id="4" name="Freeform 4"/>
          <p:cNvSpPr/>
          <p:nvPr/>
        </p:nvSpPr>
        <p:spPr>
          <a:xfrm rot="3062261">
            <a:off x="15553075" y="-359668"/>
            <a:ext cx="3412449" cy="3620636"/>
          </a:xfrm>
          <a:custGeom>
            <a:avLst/>
            <a:gdLst/>
            <a:ahLst/>
            <a:cxnLst/>
            <a:rect l="l" t="t" r="r" b="b"/>
            <a:pathLst>
              <a:path w="3412449" h="3620636">
                <a:moveTo>
                  <a:pt x="0" y="0"/>
                </a:moveTo>
                <a:lnTo>
                  <a:pt x="3412450" y="0"/>
                </a:lnTo>
                <a:lnTo>
                  <a:pt x="3412450" y="3620635"/>
                </a:lnTo>
                <a:lnTo>
                  <a:pt x="0" y="362063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pt-PT"/>
          </a:p>
        </p:txBody>
      </p:sp>
      <p:grpSp>
        <p:nvGrpSpPr>
          <p:cNvPr id="5" name="Group 5"/>
          <p:cNvGrpSpPr/>
          <p:nvPr/>
        </p:nvGrpSpPr>
        <p:grpSpPr>
          <a:xfrm>
            <a:off x="2070245" y="1239180"/>
            <a:ext cx="14147507" cy="8521016"/>
            <a:chOff x="0" y="0"/>
            <a:chExt cx="3580500" cy="2156528"/>
          </a:xfrm>
        </p:grpSpPr>
        <p:sp>
          <p:nvSpPr>
            <p:cNvPr id="6" name="Freeform 6"/>
            <p:cNvSpPr/>
            <p:nvPr/>
          </p:nvSpPr>
          <p:spPr>
            <a:xfrm>
              <a:off x="0" y="0"/>
              <a:ext cx="3580500" cy="2156528"/>
            </a:xfrm>
            <a:custGeom>
              <a:avLst/>
              <a:gdLst/>
              <a:ahLst/>
              <a:cxnLst/>
              <a:rect l="l" t="t" r="r" b="b"/>
              <a:pathLst>
                <a:path w="3580500" h="2156528">
                  <a:moveTo>
                    <a:pt x="0" y="0"/>
                  </a:moveTo>
                  <a:lnTo>
                    <a:pt x="3580500" y="0"/>
                  </a:lnTo>
                  <a:lnTo>
                    <a:pt x="3580500" y="2156528"/>
                  </a:lnTo>
                  <a:lnTo>
                    <a:pt x="0" y="2156528"/>
                  </a:lnTo>
                  <a:close/>
                </a:path>
              </a:pathLst>
            </a:custGeom>
            <a:solidFill>
              <a:srgbClr val="FFFFFF"/>
            </a:solidFill>
          </p:spPr>
          <p:txBody>
            <a:bodyPr/>
            <a:lstStyle/>
            <a:p>
              <a:endParaRPr lang="pt-PT"/>
            </a:p>
          </p:txBody>
        </p:sp>
        <p:sp>
          <p:nvSpPr>
            <p:cNvPr id="7" name="TextBox 7"/>
            <p:cNvSpPr txBox="1"/>
            <p:nvPr/>
          </p:nvSpPr>
          <p:spPr>
            <a:xfrm>
              <a:off x="0" y="-38100"/>
              <a:ext cx="3580500" cy="2194628"/>
            </a:xfrm>
            <a:prstGeom prst="rect">
              <a:avLst/>
            </a:prstGeom>
          </p:spPr>
          <p:txBody>
            <a:bodyPr lIns="50800" tIns="50800" rIns="50800" bIns="50800" rtlCol="0" anchor="ctr"/>
            <a:lstStyle/>
            <a:p>
              <a:pPr algn="ctr">
                <a:lnSpc>
                  <a:spcPts val="3120"/>
                </a:lnSpc>
              </a:pPr>
              <a:endParaRPr/>
            </a:p>
          </p:txBody>
        </p:sp>
      </p:grpSp>
      <p:sp>
        <p:nvSpPr>
          <p:cNvPr id="8" name="TextBox 8"/>
          <p:cNvSpPr txBox="1"/>
          <p:nvPr/>
        </p:nvSpPr>
        <p:spPr>
          <a:xfrm>
            <a:off x="4467867" y="342900"/>
            <a:ext cx="9536705" cy="1437509"/>
          </a:xfrm>
          <a:prstGeom prst="rect">
            <a:avLst/>
          </a:prstGeom>
        </p:spPr>
        <p:txBody>
          <a:bodyPr wrap="square" lIns="0" tIns="0" rIns="0" bIns="0" rtlCol="0" anchor="t">
            <a:spAutoFit/>
          </a:bodyPr>
          <a:lstStyle/>
          <a:p>
            <a:pPr>
              <a:lnSpc>
                <a:spcPts val="11238"/>
              </a:lnSpc>
            </a:pPr>
            <a:r>
              <a:rPr lang="en-US" sz="9365" dirty="0">
                <a:solidFill>
                  <a:srgbClr val="3677DF"/>
                </a:solidFill>
                <a:latin typeface="Shrikhand Bold"/>
              </a:rPr>
              <a:t>Artur </a:t>
            </a:r>
            <a:r>
              <a:rPr lang="en-US" sz="9365" dirty="0" err="1">
                <a:solidFill>
                  <a:srgbClr val="3677DF"/>
                </a:solidFill>
                <a:latin typeface="Shrikhand Bold"/>
              </a:rPr>
              <a:t>Yurchuk</a:t>
            </a:r>
            <a:endParaRPr lang="en-US" sz="9365" dirty="0">
              <a:solidFill>
                <a:srgbClr val="3677DF"/>
              </a:solidFill>
              <a:latin typeface="Shrikhand Bold"/>
            </a:endParaRPr>
          </a:p>
        </p:txBody>
      </p:sp>
      <p:sp>
        <p:nvSpPr>
          <p:cNvPr id="9" name="TextBox 9"/>
          <p:cNvSpPr txBox="1"/>
          <p:nvPr/>
        </p:nvSpPr>
        <p:spPr>
          <a:xfrm>
            <a:off x="5928757" y="1707490"/>
            <a:ext cx="6430482" cy="2925481"/>
          </a:xfrm>
          <a:prstGeom prst="rect">
            <a:avLst/>
          </a:prstGeom>
        </p:spPr>
        <p:txBody>
          <a:bodyPr wrap="square" lIns="0" tIns="0" rIns="0" bIns="0" numCol="1" rtlCol="0" anchor="t">
            <a:spAutoFit/>
          </a:bodyPr>
          <a:lstStyle/>
          <a:p>
            <a:pPr>
              <a:lnSpc>
                <a:spcPts val="5307"/>
              </a:lnSpc>
            </a:pPr>
            <a:r>
              <a:rPr lang="en-US" sz="3000" dirty="0">
                <a:solidFill>
                  <a:srgbClr val="000000"/>
                </a:solidFill>
                <a:latin typeface="Arimo Bold Italics"/>
              </a:rPr>
              <a:t>Main individual contributions:</a:t>
            </a:r>
            <a:endParaRPr lang="en-US" sz="3000" dirty="0">
              <a:solidFill>
                <a:srgbClr val="000000"/>
              </a:solidFill>
              <a:latin typeface="Arimo"/>
            </a:endParaRPr>
          </a:p>
          <a:p>
            <a:pPr marL="651562" lvl="1" indent="-325781">
              <a:lnSpc>
                <a:spcPts val="4526"/>
              </a:lnSpc>
              <a:buFont typeface="Arial"/>
              <a:buChar char="•"/>
            </a:pPr>
            <a:r>
              <a:rPr lang="en-US" sz="2000" dirty="0">
                <a:solidFill>
                  <a:srgbClr val="000000"/>
                </a:solidFill>
                <a:latin typeface="Arimo"/>
              </a:rPr>
              <a:t>Transaction history (UI, filters and logic)</a:t>
            </a:r>
          </a:p>
          <a:p>
            <a:pPr marL="651562" lvl="1" indent="-325781">
              <a:lnSpc>
                <a:spcPts val="4526"/>
              </a:lnSpc>
              <a:buFont typeface="Arial"/>
              <a:buChar char="•"/>
            </a:pPr>
            <a:r>
              <a:rPr lang="en-US" sz="2000" dirty="0">
                <a:solidFill>
                  <a:srgbClr val="000000"/>
                </a:solidFill>
                <a:latin typeface="Arimo"/>
              </a:rPr>
              <a:t>Add expenses and entries (Logic)</a:t>
            </a:r>
          </a:p>
          <a:p>
            <a:pPr marL="651562" lvl="1" indent="-325781">
              <a:lnSpc>
                <a:spcPts val="4526"/>
              </a:lnSpc>
              <a:buFont typeface="Arial"/>
              <a:buChar char="•"/>
            </a:pPr>
            <a:r>
              <a:rPr lang="en-US" sz="2000" dirty="0">
                <a:solidFill>
                  <a:srgbClr val="000000"/>
                </a:solidFill>
                <a:latin typeface="Arimo"/>
              </a:rPr>
              <a:t>Statistics (Logic and verifications)</a:t>
            </a:r>
          </a:p>
          <a:p>
            <a:pPr marL="651562" lvl="1" indent="-325781">
              <a:lnSpc>
                <a:spcPts val="4526"/>
              </a:lnSpc>
              <a:buFont typeface="Arial"/>
              <a:buChar char="•"/>
            </a:pPr>
            <a:r>
              <a:rPr lang="en-US" sz="2000" dirty="0">
                <a:solidFill>
                  <a:srgbClr val="000000"/>
                </a:solidFill>
                <a:latin typeface="Arimo"/>
              </a:rPr>
              <a:t>Add envelopes and categories (Logic and checks)</a:t>
            </a:r>
          </a:p>
        </p:txBody>
      </p:sp>
      <p:sp>
        <p:nvSpPr>
          <p:cNvPr id="13" name="TextBox 9">
            <a:extLst>
              <a:ext uri="{FF2B5EF4-FFF2-40B4-BE49-F238E27FC236}">
                <a16:creationId xmlns:a16="http://schemas.microsoft.com/office/drawing/2014/main" id="{F217FBD8-D47F-9975-AC5F-3A711CC1BE14}"/>
              </a:ext>
            </a:extLst>
          </p:cNvPr>
          <p:cNvSpPr txBox="1"/>
          <p:nvPr/>
        </p:nvSpPr>
        <p:spPr>
          <a:xfrm>
            <a:off x="3124200" y="5033973"/>
            <a:ext cx="12496801" cy="3590727"/>
          </a:xfrm>
          <a:prstGeom prst="rect">
            <a:avLst/>
          </a:prstGeom>
        </p:spPr>
        <p:txBody>
          <a:bodyPr wrap="square" lIns="0" tIns="0" rIns="0" bIns="0" numCol="2" rtlCol="0" anchor="t">
            <a:spAutoFit/>
          </a:bodyPr>
          <a:lstStyle/>
          <a:p>
            <a:pPr>
              <a:lnSpc>
                <a:spcPts val="5307"/>
              </a:lnSpc>
            </a:pPr>
            <a:r>
              <a:rPr lang="en-US" sz="2800" dirty="0">
                <a:solidFill>
                  <a:srgbClr val="000000"/>
                </a:solidFill>
                <a:latin typeface="Arimo Bold Italics"/>
              </a:rPr>
              <a:t>Participation on team results:</a:t>
            </a:r>
          </a:p>
          <a:p>
            <a:pPr>
              <a:lnSpc>
                <a:spcPts val="156"/>
              </a:lnSpc>
            </a:pPr>
            <a:endParaRPr lang="en-US" sz="2800" dirty="0">
              <a:solidFill>
                <a:srgbClr val="000000"/>
              </a:solidFill>
              <a:latin typeface="Arimo Bold Italics"/>
            </a:endParaRPr>
          </a:p>
          <a:p>
            <a:pPr marL="651562" lvl="1" indent="-325781">
              <a:lnSpc>
                <a:spcPts val="4526"/>
              </a:lnSpc>
              <a:buFont typeface="Arial"/>
              <a:buChar char="•"/>
            </a:pPr>
            <a:r>
              <a:rPr lang="en-US" sz="2000" dirty="0">
                <a:solidFill>
                  <a:srgbClr val="000000"/>
                </a:solidFill>
                <a:latin typeface="Arimo"/>
              </a:rPr>
              <a:t>Goals (Envelope automatic distribution)</a:t>
            </a:r>
          </a:p>
          <a:p>
            <a:pPr marL="651562" lvl="1" indent="-325781">
              <a:lnSpc>
                <a:spcPts val="4526"/>
              </a:lnSpc>
              <a:buFont typeface="Arial"/>
              <a:buChar char="•"/>
            </a:pPr>
            <a:r>
              <a:rPr lang="en-US" sz="2000" dirty="0">
                <a:solidFill>
                  <a:srgbClr val="000000"/>
                </a:solidFill>
                <a:latin typeface="Arimo"/>
              </a:rPr>
              <a:t>Automatic distribution</a:t>
            </a:r>
          </a:p>
          <a:p>
            <a:pPr marL="651562" lvl="1" indent="-325781">
              <a:lnSpc>
                <a:spcPts val="4526"/>
              </a:lnSpc>
              <a:buFont typeface="Arial"/>
              <a:buChar char="•"/>
            </a:pPr>
            <a:r>
              <a:rPr lang="en-US" sz="2000" dirty="0">
                <a:solidFill>
                  <a:srgbClr val="000000"/>
                </a:solidFill>
                <a:latin typeface="Arimo"/>
              </a:rPr>
              <a:t>Home page maintenance</a:t>
            </a:r>
          </a:p>
          <a:p>
            <a:pPr marL="651562" lvl="1" indent="-325781">
              <a:lnSpc>
                <a:spcPts val="4526"/>
              </a:lnSpc>
              <a:buFont typeface="Arial"/>
              <a:buChar char="•"/>
            </a:pPr>
            <a:r>
              <a:rPr lang="en-US" sz="2000" dirty="0">
                <a:solidFill>
                  <a:srgbClr val="000000"/>
                </a:solidFill>
                <a:latin typeface="Arimo"/>
              </a:rPr>
              <a:t>Documentation maintenance</a:t>
            </a:r>
          </a:p>
          <a:p>
            <a:pPr marL="651562" lvl="1" indent="-325781">
              <a:lnSpc>
                <a:spcPts val="4526"/>
              </a:lnSpc>
              <a:buFont typeface="Arial"/>
              <a:buChar char="•"/>
            </a:pPr>
            <a:r>
              <a:rPr lang="en-US" sz="2000" dirty="0">
                <a:solidFill>
                  <a:srgbClr val="000000"/>
                </a:solidFill>
                <a:latin typeface="Arimo"/>
              </a:rPr>
              <a:t>Hold weekly meetings</a:t>
            </a:r>
            <a:endParaRPr lang="en-US" sz="2400" dirty="0">
              <a:solidFill>
                <a:srgbClr val="000000"/>
              </a:solidFill>
              <a:latin typeface="Arimo Bold Italics"/>
            </a:endParaRPr>
          </a:p>
          <a:p>
            <a:pPr>
              <a:lnSpc>
                <a:spcPts val="4526"/>
              </a:lnSpc>
            </a:pPr>
            <a:r>
              <a:rPr lang="en-US" sz="2800" dirty="0">
                <a:solidFill>
                  <a:srgbClr val="000000"/>
                </a:solidFill>
                <a:latin typeface="Arimo Bold Italics"/>
              </a:rPr>
              <a:t>Perception of the team performance:</a:t>
            </a:r>
          </a:p>
          <a:p>
            <a:pPr>
              <a:lnSpc>
                <a:spcPts val="156"/>
              </a:lnSpc>
            </a:pPr>
            <a:endParaRPr lang="en-US" sz="2400" dirty="0">
              <a:solidFill>
                <a:srgbClr val="000000"/>
              </a:solidFill>
              <a:latin typeface="Arimo Bold Italics"/>
            </a:endParaRPr>
          </a:p>
          <a:p>
            <a:pPr marL="651562" lvl="1" indent="-325781">
              <a:lnSpc>
                <a:spcPts val="4526"/>
              </a:lnSpc>
              <a:buFont typeface="Arial"/>
              <a:buChar char="•"/>
            </a:pPr>
            <a:r>
              <a:rPr lang="en-US" sz="2000" dirty="0">
                <a:solidFill>
                  <a:srgbClr val="000000"/>
                </a:solidFill>
                <a:latin typeface="Arimo"/>
              </a:rPr>
              <a:t>At first a little lost coding but then a good balance</a:t>
            </a:r>
          </a:p>
          <a:p>
            <a:pPr marL="651562" lvl="1" indent="-325781">
              <a:lnSpc>
                <a:spcPts val="4526"/>
              </a:lnSpc>
              <a:buFont typeface="Arial"/>
              <a:buChar char="•"/>
            </a:pPr>
            <a:r>
              <a:rPr lang="en-US" sz="2000" dirty="0">
                <a:solidFill>
                  <a:srgbClr val="000000"/>
                </a:solidFill>
                <a:latin typeface="Arimo"/>
              </a:rPr>
              <a:t>Good communication</a:t>
            </a:r>
          </a:p>
          <a:p>
            <a:pPr marL="651562" lvl="1" indent="-325781">
              <a:lnSpc>
                <a:spcPts val="4526"/>
              </a:lnSpc>
              <a:buFont typeface="Arial"/>
              <a:buChar char="•"/>
            </a:pPr>
            <a:r>
              <a:rPr lang="en-US" sz="2000" dirty="0">
                <a:solidFill>
                  <a:srgbClr val="000000"/>
                </a:solidFill>
                <a:latin typeface="Arimo"/>
              </a:rPr>
              <a:t>Every week of meetings</a:t>
            </a:r>
          </a:p>
          <a:p>
            <a:pPr marL="651562" lvl="1" indent="-325781">
              <a:lnSpc>
                <a:spcPts val="4526"/>
              </a:lnSpc>
              <a:buFont typeface="Arial"/>
              <a:buChar char="•"/>
            </a:pPr>
            <a:r>
              <a:rPr lang="en-US" sz="2000" dirty="0">
                <a:solidFill>
                  <a:srgbClr val="000000"/>
                </a:solidFill>
                <a:latin typeface="Arimo"/>
              </a:rPr>
              <a:t>Some members always available</a:t>
            </a:r>
          </a:p>
          <a:p>
            <a:pPr marL="651562" lvl="1" indent="-325781">
              <a:lnSpc>
                <a:spcPts val="4526"/>
              </a:lnSpc>
              <a:buFont typeface="Arial"/>
              <a:buChar char="•"/>
            </a:pPr>
            <a:r>
              <a:rPr lang="en-US" sz="2000" dirty="0">
                <a:solidFill>
                  <a:srgbClr val="000000"/>
                </a:solidFill>
                <a:latin typeface="Arimo"/>
              </a:rPr>
              <a:t>Good work-flow</a:t>
            </a:r>
          </a:p>
        </p:txBody>
      </p:sp>
    </p:spTree>
  </p:cSld>
  <p:clrMapOvr>
    <a:masterClrMapping/>
  </p:clrMapOvr>
  <p:transition spd="med">
    <p:pull/>
  </p:transition>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DDE1FF"/>
        </a:solidFill>
        <a:effectLst/>
      </p:bgPr>
    </p:bg>
    <p:spTree>
      <p:nvGrpSpPr>
        <p:cNvPr id="1" name=""/>
        <p:cNvGrpSpPr/>
        <p:nvPr/>
      </p:nvGrpSpPr>
      <p:grpSpPr>
        <a:xfrm>
          <a:off x="0" y="0"/>
          <a:ext cx="0" cy="0"/>
          <a:chOff x="0" y="0"/>
          <a:chExt cx="0" cy="0"/>
        </a:xfrm>
      </p:grpSpPr>
      <p:sp>
        <p:nvSpPr>
          <p:cNvPr id="2" name="Freeform 2"/>
          <p:cNvSpPr/>
          <p:nvPr/>
        </p:nvSpPr>
        <p:spPr>
          <a:xfrm>
            <a:off x="6258639" y="2156800"/>
            <a:ext cx="5595063" cy="233975"/>
          </a:xfrm>
          <a:custGeom>
            <a:avLst/>
            <a:gdLst/>
            <a:ahLst/>
            <a:cxnLst/>
            <a:rect l="l" t="t" r="r" b="b"/>
            <a:pathLst>
              <a:path w="5595063" h="233975">
                <a:moveTo>
                  <a:pt x="0" y="0"/>
                </a:moveTo>
                <a:lnTo>
                  <a:pt x="5595063" y="0"/>
                </a:lnTo>
                <a:lnTo>
                  <a:pt x="5595063" y="233975"/>
                </a:lnTo>
                <a:lnTo>
                  <a:pt x="0" y="23397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pt-PT"/>
          </a:p>
        </p:txBody>
      </p:sp>
      <p:sp>
        <p:nvSpPr>
          <p:cNvPr id="3" name="Freeform 3"/>
          <p:cNvSpPr/>
          <p:nvPr/>
        </p:nvSpPr>
        <p:spPr>
          <a:xfrm rot="755772">
            <a:off x="387932" y="7407210"/>
            <a:ext cx="3742447" cy="3970766"/>
          </a:xfrm>
          <a:custGeom>
            <a:avLst/>
            <a:gdLst/>
            <a:ahLst/>
            <a:cxnLst/>
            <a:rect l="l" t="t" r="r" b="b"/>
            <a:pathLst>
              <a:path w="3742447" h="3970766">
                <a:moveTo>
                  <a:pt x="0" y="0"/>
                </a:moveTo>
                <a:lnTo>
                  <a:pt x="3742447" y="0"/>
                </a:lnTo>
                <a:lnTo>
                  <a:pt x="3742447" y="3970766"/>
                </a:lnTo>
                <a:lnTo>
                  <a:pt x="0" y="397076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pt-PT"/>
          </a:p>
        </p:txBody>
      </p:sp>
      <p:sp>
        <p:nvSpPr>
          <p:cNvPr id="4" name="Freeform 4"/>
          <p:cNvSpPr/>
          <p:nvPr/>
        </p:nvSpPr>
        <p:spPr>
          <a:xfrm rot="3062261">
            <a:off x="15553075" y="-359668"/>
            <a:ext cx="3412449" cy="3620636"/>
          </a:xfrm>
          <a:custGeom>
            <a:avLst/>
            <a:gdLst/>
            <a:ahLst/>
            <a:cxnLst/>
            <a:rect l="l" t="t" r="r" b="b"/>
            <a:pathLst>
              <a:path w="3412449" h="3620636">
                <a:moveTo>
                  <a:pt x="0" y="0"/>
                </a:moveTo>
                <a:lnTo>
                  <a:pt x="3412450" y="0"/>
                </a:lnTo>
                <a:lnTo>
                  <a:pt x="3412450" y="3620635"/>
                </a:lnTo>
                <a:lnTo>
                  <a:pt x="0" y="362063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pt-PT"/>
          </a:p>
        </p:txBody>
      </p:sp>
      <p:grpSp>
        <p:nvGrpSpPr>
          <p:cNvPr id="5" name="Group 5"/>
          <p:cNvGrpSpPr/>
          <p:nvPr/>
        </p:nvGrpSpPr>
        <p:grpSpPr>
          <a:xfrm>
            <a:off x="2070245" y="1215272"/>
            <a:ext cx="14147507" cy="8521016"/>
            <a:chOff x="0" y="0"/>
            <a:chExt cx="3580500" cy="2156528"/>
          </a:xfrm>
        </p:grpSpPr>
        <p:sp>
          <p:nvSpPr>
            <p:cNvPr id="6" name="Freeform 6"/>
            <p:cNvSpPr/>
            <p:nvPr/>
          </p:nvSpPr>
          <p:spPr>
            <a:xfrm>
              <a:off x="0" y="0"/>
              <a:ext cx="3580500" cy="2156528"/>
            </a:xfrm>
            <a:custGeom>
              <a:avLst/>
              <a:gdLst/>
              <a:ahLst/>
              <a:cxnLst/>
              <a:rect l="l" t="t" r="r" b="b"/>
              <a:pathLst>
                <a:path w="3580500" h="2156528">
                  <a:moveTo>
                    <a:pt x="0" y="0"/>
                  </a:moveTo>
                  <a:lnTo>
                    <a:pt x="3580500" y="0"/>
                  </a:lnTo>
                  <a:lnTo>
                    <a:pt x="3580500" y="2156528"/>
                  </a:lnTo>
                  <a:lnTo>
                    <a:pt x="0" y="2156528"/>
                  </a:lnTo>
                  <a:close/>
                </a:path>
              </a:pathLst>
            </a:custGeom>
            <a:solidFill>
              <a:srgbClr val="FFFFFF"/>
            </a:solidFill>
          </p:spPr>
          <p:txBody>
            <a:bodyPr/>
            <a:lstStyle/>
            <a:p>
              <a:endParaRPr lang="pt-PT"/>
            </a:p>
          </p:txBody>
        </p:sp>
        <p:sp>
          <p:nvSpPr>
            <p:cNvPr id="7" name="TextBox 7"/>
            <p:cNvSpPr txBox="1"/>
            <p:nvPr/>
          </p:nvSpPr>
          <p:spPr>
            <a:xfrm>
              <a:off x="0" y="-38100"/>
              <a:ext cx="3580500" cy="2194628"/>
            </a:xfrm>
            <a:prstGeom prst="rect">
              <a:avLst/>
            </a:prstGeom>
          </p:spPr>
          <p:txBody>
            <a:bodyPr lIns="50800" tIns="50800" rIns="50800" bIns="50800" rtlCol="0" anchor="ctr"/>
            <a:lstStyle/>
            <a:p>
              <a:pPr algn="ctr">
                <a:lnSpc>
                  <a:spcPts val="3120"/>
                </a:lnSpc>
              </a:pPr>
              <a:endParaRPr/>
            </a:p>
          </p:txBody>
        </p:sp>
      </p:grpSp>
      <p:sp>
        <p:nvSpPr>
          <p:cNvPr id="8" name="TextBox 8"/>
          <p:cNvSpPr txBox="1"/>
          <p:nvPr/>
        </p:nvSpPr>
        <p:spPr>
          <a:xfrm>
            <a:off x="3988542" y="342900"/>
            <a:ext cx="10310912" cy="1437509"/>
          </a:xfrm>
          <a:prstGeom prst="rect">
            <a:avLst/>
          </a:prstGeom>
        </p:spPr>
        <p:txBody>
          <a:bodyPr wrap="square" lIns="0" tIns="0" rIns="0" bIns="0" rtlCol="0" anchor="t">
            <a:spAutoFit/>
          </a:bodyPr>
          <a:lstStyle/>
          <a:p>
            <a:pPr>
              <a:lnSpc>
                <a:spcPts val="11238"/>
              </a:lnSpc>
            </a:pPr>
            <a:r>
              <a:rPr lang="en-US" sz="9365" dirty="0">
                <a:solidFill>
                  <a:srgbClr val="3677DF"/>
                </a:solidFill>
                <a:latin typeface="Shrikhand Bold"/>
              </a:rPr>
              <a:t>Francisco Costa</a:t>
            </a:r>
          </a:p>
        </p:txBody>
      </p:sp>
      <p:sp>
        <p:nvSpPr>
          <p:cNvPr id="9" name="TextBox 9"/>
          <p:cNvSpPr txBox="1"/>
          <p:nvPr/>
        </p:nvSpPr>
        <p:spPr>
          <a:xfrm>
            <a:off x="5928756" y="1683582"/>
            <a:ext cx="6796643" cy="2325060"/>
          </a:xfrm>
          <a:prstGeom prst="rect">
            <a:avLst/>
          </a:prstGeom>
        </p:spPr>
        <p:txBody>
          <a:bodyPr wrap="square" lIns="0" tIns="0" rIns="0" bIns="0" numCol="1" rtlCol="0" anchor="t">
            <a:spAutoFit/>
          </a:bodyPr>
          <a:lstStyle/>
          <a:p>
            <a:pPr>
              <a:lnSpc>
                <a:spcPts val="5307"/>
              </a:lnSpc>
            </a:pPr>
            <a:r>
              <a:rPr lang="en-US" sz="3000" dirty="0">
                <a:solidFill>
                  <a:srgbClr val="000000"/>
                </a:solidFill>
                <a:latin typeface="Arimo Bold Italics"/>
              </a:rPr>
              <a:t>Main individual contributions:</a:t>
            </a:r>
            <a:endParaRPr lang="en-US" sz="3000" dirty="0">
              <a:solidFill>
                <a:srgbClr val="000000"/>
              </a:solidFill>
              <a:latin typeface="Arimo"/>
            </a:endParaRPr>
          </a:p>
          <a:p>
            <a:pPr marL="651562" lvl="1" indent="-325781">
              <a:lnSpc>
                <a:spcPts val="4526"/>
              </a:lnSpc>
              <a:buFont typeface="Arial"/>
              <a:buChar char="•"/>
            </a:pPr>
            <a:r>
              <a:rPr lang="en-US" sz="2000" dirty="0">
                <a:solidFill>
                  <a:srgbClr val="000000"/>
                </a:solidFill>
                <a:latin typeface="Arimo"/>
              </a:rPr>
              <a:t>Transaction history (Setup)</a:t>
            </a:r>
          </a:p>
          <a:p>
            <a:pPr marL="651562" lvl="1" indent="-325781">
              <a:lnSpc>
                <a:spcPts val="4526"/>
              </a:lnSpc>
              <a:buFont typeface="Arial"/>
              <a:buChar char="•"/>
            </a:pPr>
            <a:r>
              <a:rPr lang="en-US" sz="2000" dirty="0">
                <a:solidFill>
                  <a:srgbClr val="000000"/>
                </a:solidFill>
                <a:latin typeface="Arimo"/>
              </a:rPr>
              <a:t>Database (Logic &amp; Management)</a:t>
            </a:r>
          </a:p>
          <a:p>
            <a:pPr marL="651562" lvl="1" indent="-325781">
              <a:lnSpc>
                <a:spcPts val="4526"/>
              </a:lnSpc>
              <a:buFont typeface="Arial"/>
              <a:buChar char="•"/>
            </a:pPr>
            <a:r>
              <a:rPr lang="en-US" sz="2000" dirty="0">
                <a:solidFill>
                  <a:srgbClr val="000000"/>
                </a:solidFill>
                <a:latin typeface="Arimo"/>
              </a:rPr>
              <a:t>Budget features (UI, methods)</a:t>
            </a:r>
          </a:p>
        </p:txBody>
      </p:sp>
      <p:sp>
        <p:nvSpPr>
          <p:cNvPr id="13" name="TextBox 9">
            <a:extLst>
              <a:ext uri="{FF2B5EF4-FFF2-40B4-BE49-F238E27FC236}">
                <a16:creationId xmlns:a16="http://schemas.microsoft.com/office/drawing/2014/main" id="{F217FBD8-D47F-9975-AC5F-3A711CC1BE14}"/>
              </a:ext>
            </a:extLst>
          </p:cNvPr>
          <p:cNvSpPr txBox="1"/>
          <p:nvPr/>
        </p:nvSpPr>
        <p:spPr>
          <a:xfrm>
            <a:off x="3078676" y="4511041"/>
            <a:ext cx="12496801" cy="4556440"/>
          </a:xfrm>
          <a:prstGeom prst="rect">
            <a:avLst/>
          </a:prstGeom>
        </p:spPr>
        <p:txBody>
          <a:bodyPr wrap="square" lIns="0" tIns="0" rIns="0" bIns="0" numCol="2" rtlCol="0" anchor="t">
            <a:spAutoFit/>
          </a:bodyPr>
          <a:lstStyle/>
          <a:p>
            <a:pPr>
              <a:lnSpc>
                <a:spcPts val="5307"/>
              </a:lnSpc>
            </a:pPr>
            <a:r>
              <a:rPr lang="en-US" sz="2800" dirty="0">
                <a:solidFill>
                  <a:srgbClr val="000000"/>
                </a:solidFill>
                <a:latin typeface="Arimo Bold Italics"/>
              </a:rPr>
              <a:t>Participation on team results:</a:t>
            </a:r>
          </a:p>
          <a:p>
            <a:pPr>
              <a:lnSpc>
                <a:spcPts val="156"/>
              </a:lnSpc>
            </a:pPr>
            <a:endParaRPr lang="en-US" sz="2800" dirty="0">
              <a:solidFill>
                <a:srgbClr val="000000"/>
              </a:solidFill>
              <a:latin typeface="Arimo Bold Italics"/>
            </a:endParaRPr>
          </a:p>
          <a:p>
            <a:pPr marL="651562" lvl="1" indent="-325781">
              <a:lnSpc>
                <a:spcPts val="4526"/>
              </a:lnSpc>
              <a:buFont typeface="Arial"/>
              <a:buChar char="•"/>
            </a:pPr>
            <a:r>
              <a:rPr lang="en-US" sz="2000" dirty="0">
                <a:solidFill>
                  <a:srgbClr val="000000"/>
                </a:solidFill>
                <a:latin typeface="Arimo"/>
              </a:rPr>
              <a:t>Database &amp; History management</a:t>
            </a:r>
          </a:p>
          <a:p>
            <a:pPr marL="651562" lvl="1" indent="-325781">
              <a:lnSpc>
                <a:spcPts val="4526"/>
              </a:lnSpc>
              <a:buFont typeface="Arial"/>
              <a:buChar char="•"/>
            </a:pPr>
            <a:r>
              <a:rPr lang="en-US" sz="2000" dirty="0">
                <a:solidFill>
                  <a:srgbClr val="000000"/>
                </a:solidFill>
                <a:latin typeface="Arimo"/>
              </a:rPr>
              <a:t>Documentation maintenance</a:t>
            </a:r>
          </a:p>
          <a:p>
            <a:pPr marL="651562" lvl="1" indent="-325781">
              <a:lnSpc>
                <a:spcPts val="4526"/>
              </a:lnSpc>
              <a:buFont typeface="Arial"/>
              <a:buChar char="•"/>
            </a:pPr>
            <a:r>
              <a:rPr lang="en-US" sz="2000" dirty="0">
                <a:solidFill>
                  <a:srgbClr val="000000"/>
                </a:solidFill>
                <a:latin typeface="Arimo"/>
              </a:rPr>
              <a:t>Hold weekly meetings</a:t>
            </a:r>
          </a:p>
          <a:p>
            <a:pPr>
              <a:lnSpc>
                <a:spcPts val="4526"/>
              </a:lnSpc>
            </a:pPr>
            <a:endParaRPr lang="en-US" sz="2800" dirty="0">
              <a:solidFill>
                <a:srgbClr val="000000"/>
              </a:solidFill>
              <a:latin typeface="Arimo Bold Italics"/>
            </a:endParaRPr>
          </a:p>
          <a:p>
            <a:pPr>
              <a:lnSpc>
                <a:spcPts val="4526"/>
              </a:lnSpc>
            </a:pPr>
            <a:endParaRPr lang="en-US" sz="2800" dirty="0">
              <a:solidFill>
                <a:srgbClr val="000000"/>
              </a:solidFill>
              <a:latin typeface="Arimo Bold Italics"/>
            </a:endParaRPr>
          </a:p>
          <a:p>
            <a:pPr>
              <a:lnSpc>
                <a:spcPts val="4526"/>
              </a:lnSpc>
            </a:pPr>
            <a:endParaRPr lang="en-US" sz="2800" dirty="0">
              <a:solidFill>
                <a:srgbClr val="000000"/>
              </a:solidFill>
              <a:latin typeface="Arimo Bold Italics"/>
            </a:endParaRPr>
          </a:p>
          <a:p>
            <a:pPr>
              <a:lnSpc>
                <a:spcPts val="4526"/>
              </a:lnSpc>
            </a:pPr>
            <a:r>
              <a:rPr lang="en-US" sz="2800" dirty="0">
                <a:solidFill>
                  <a:srgbClr val="000000"/>
                </a:solidFill>
                <a:latin typeface="Arimo Bold Italics"/>
              </a:rPr>
              <a:t>Perception of the team performance:</a:t>
            </a:r>
          </a:p>
          <a:p>
            <a:pPr>
              <a:lnSpc>
                <a:spcPts val="156"/>
              </a:lnSpc>
            </a:pPr>
            <a:endParaRPr lang="en-US" sz="2400" dirty="0">
              <a:solidFill>
                <a:srgbClr val="000000"/>
              </a:solidFill>
              <a:latin typeface="Arimo Bold Italics"/>
            </a:endParaRPr>
          </a:p>
          <a:p>
            <a:pPr marL="651562" lvl="1" indent="-325781">
              <a:lnSpc>
                <a:spcPts val="4526"/>
              </a:lnSpc>
              <a:buFont typeface="Arial"/>
              <a:buChar char="•"/>
            </a:pPr>
            <a:r>
              <a:rPr lang="en-US" sz="2000" dirty="0">
                <a:solidFill>
                  <a:srgbClr val="000000"/>
                </a:solidFill>
                <a:latin typeface="Arimo"/>
              </a:rPr>
              <a:t>Initially slow and confused but with time learned to adapt and work together</a:t>
            </a:r>
          </a:p>
          <a:p>
            <a:pPr marL="651562" lvl="1" indent="-325781">
              <a:lnSpc>
                <a:spcPts val="4526"/>
              </a:lnSpc>
              <a:buFont typeface="Arial"/>
              <a:buChar char="•"/>
            </a:pPr>
            <a:r>
              <a:rPr lang="en-US" sz="2000" dirty="0">
                <a:solidFill>
                  <a:srgbClr val="000000"/>
                </a:solidFill>
                <a:latin typeface="Arimo"/>
              </a:rPr>
              <a:t>Good communication</a:t>
            </a:r>
          </a:p>
          <a:p>
            <a:pPr marL="651562" lvl="1" indent="-325781">
              <a:lnSpc>
                <a:spcPts val="4526"/>
              </a:lnSpc>
              <a:buFont typeface="Arial"/>
              <a:buChar char="•"/>
            </a:pPr>
            <a:r>
              <a:rPr lang="en-US" sz="2000" dirty="0">
                <a:solidFill>
                  <a:srgbClr val="000000"/>
                </a:solidFill>
                <a:latin typeface="Arimo"/>
              </a:rPr>
              <a:t>Weekly of meetings</a:t>
            </a:r>
          </a:p>
          <a:p>
            <a:pPr marL="651562" lvl="1" indent="-325781">
              <a:lnSpc>
                <a:spcPts val="4526"/>
              </a:lnSpc>
              <a:buFont typeface="Arial"/>
              <a:buChar char="•"/>
            </a:pPr>
            <a:r>
              <a:rPr lang="en-US" sz="2000" dirty="0">
                <a:solidFill>
                  <a:srgbClr val="000000"/>
                </a:solidFill>
                <a:latin typeface="Arimo"/>
              </a:rPr>
              <a:t>Members always available</a:t>
            </a:r>
          </a:p>
          <a:p>
            <a:pPr marL="651562" lvl="1" indent="-325781">
              <a:lnSpc>
                <a:spcPts val="4526"/>
              </a:lnSpc>
              <a:buFont typeface="Arial"/>
              <a:buChar char="•"/>
            </a:pPr>
            <a:r>
              <a:rPr lang="en-US" sz="2000" dirty="0">
                <a:solidFill>
                  <a:srgbClr val="000000"/>
                </a:solidFill>
                <a:latin typeface="Arimo"/>
              </a:rPr>
              <a:t>Members always happy to help</a:t>
            </a:r>
          </a:p>
          <a:p>
            <a:pPr marL="651562" lvl="1" indent="-325781">
              <a:lnSpc>
                <a:spcPts val="4526"/>
              </a:lnSpc>
              <a:buFont typeface="Arial"/>
              <a:buChar char="•"/>
            </a:pPr>
            <a:r>
              <a:rPr lang="en-US" sz="2000" dirty="0">
                <a:solidFill>
                  <a:srgbClr val="000000"/>
                </a:solidFill>
                <a:latin typeface="Arimo"/>
              </a:rPr>
              <a:t>Good work-flow</a:t>
            </a:r>
          </a:p>
        </p:txBody>
      </p:sp>
    </p:spTree>
    <p:extLst>
      <p:ext uri="{BB962C8B-B14F-4D97-AF65-F5344CB8AC3E}">
        <p14:creationId xmlns:p14="http://schemas.microsoft.com/office/powerpoint/2010/main" val="922152552"/>
      </p:ext>
    </p:extLst>
  </p:cSld>
  <p:clrMapOvr>
    <a:masterClrMapping/>
  </p:clrMapOvr>
  <p:transition spd="med">
    <p:pull/>
  </p:transition>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DDE1FF"/>
        </a:solidFill>
        <a:effectLst/>
      </p:bgPr>
    </p:bg>
    <p:spTree>
      <p:nvGrpSpPr>
        <p:cNvPr id="1" name=""/>
        <p:cNvGrpSpPr/>
        <p:nvPr/>
      </p:nvGrpSpPr>
      <p:grpSpPr>
        <a:xfrm>
          <a:off x="0" y="0"/>
          <a:ext cx="0" cy="0"/>
          <a:chOff x="0" y="0"/>
          <a:chExt cx="0" cy="0"/>
        </a:xfrm>
      </p:grpSpPr>
      <p:sp>
        <p:nvSpPr>
          <p:cNvPr id="2" name="Freeform 2"/>
          <p:cNvSpPr/>
          <p:nvPr/>
        </p:nvSpPr>
        <p:spPr>
          <a:xfrm>
            <a:off x="6258639" y="2156800"/>
            <a:ext cx="5595063" cy="233975"/>
          </a:xfrm>
          <a:custGeom>
            <a:avLst/>
            <a:gdLst/>
            <a:ahLst/>
            <a:cxnLst/>
            <a:rect l="l" t="t" r="r" b="b"/>
            <a:pathLst>
              <a:path w="5595063" h="233975">
                <a:moveTo>
                  <a:pt x="0" y="0"/>
                </a:moveTo>
                <a:lnTo>
                  <a:pt x="5595063" y="0"/>
                </a:lnTo>
                <a:lnTo>
                  <a:pt x="5595063" y="233975"/>
                </a:lnTo>
                <a:lnTo>
                  <a:pt x="0" y="23397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pt-PT"/>
          </a:p>
        </p:txBody>
      </p:sp>
      <p:sp>
        <p:nvSpPr>
          <p:cNvPr id="3" name="Freeform 3"/>
          <p:cNvSpPr/>
          <p:nvPr/>
        </p:nvSpPr>
        <p:spPr>
          <a:xfrm rot="755772">
            <a:off x="387932" y="7407210"/>
            <a:ext cx="3742447" cy="3970766"/>
          </a:xfrm>
          <a:custGeom>
            <a:avLst/>
            <a:gdLst/>
            <a:ahLst/>
            <a:cxnLst/>
            <a:rect l="l" t="t" r="r" b="b"/>
            <a:pathLst>
              <a:path w="3742447" h="3970766">
                <a:moveTo>
                  <a:pt x="0" y="0"/>
                </a:moveTo>
                <a:lnTo>
                  <a:pt x="3742447" y="0"/>
                </a:lnTo>
                <a:lnTo>
                  <a:pt x="3742447" y="3970766"/>
                </a:lnTo>
                <a:lnTo>
                  <a:pt x="0" y="397076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pt-PT"/>
          </a:p>
        </p:txBody>
      </p:sp>
      <p:sp>
        <p:nvSpPr>
          <p:cNvPr id="4" name="Freeform 4"/>
          <p:cNvSpPr/>
          <p:nvPr/>
        </p:nvSpPr>
        <p:spPr>
          <a:xfrm rot="3062261">
            <a:off x="15553075" y="-359668"/>
            <a:ext cx="3412449" cy="3620636"/>
          </a:xfrm>
          <a:custGeom>
            <a:avLst/>
            <a:gdLst/>
            <a:ahLst/>
            <a:cxnLst/>
            <a:rect l="l" t="t" r="r" b="b"/>
            <a:pathLst>
              <a:path w="3412449" h="3620636">
                <a:moveTo>
                  <a:pt x="0" y="0"/>
                </a:moveTo>
                <a:lnTo>
                  <a:pt x="3412450" y="0"/>
                </a:lnTo>
                <a:lnTo>
                  <a:pt x="3412450" y="3620635"/>
                </a:lnTo>
                <a:lnTo>
                  <a:pt x="0" y="362063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pt-PT"/>
          </a:p>
        </p:txBody>
      </p:sp>
      <p:grpSp>
        <p:nvGrpSpPr>
          <p:cNvPr id="5" name="Group 5"/>
          <p:cNvGrpSpPr/>
          <p:nvPr/>
        </p:nvGrpSpPr>
        <p:grpSpPr>
          <a:xfrm>
            <a:off x="2070245" y="1239180"/>
            <a:ext cx="14147507" cy="8521016"/>
            <a:chOff x="0" y="0"/>
            <a:chExt cx="3580500" cy="2156528"/>
          </a:xfrm>
        </p:grpSpPr>
        <p:sp>
          <p:nvSpPr>
            <p:cNvPr id="6" name="Freeform 6"/>
            <p:cNvSpPr/>
            <p:nvPr/>
          </p:nvSpPr>
          <p:spPr>
            <a:xfrm>
              <a:off x="0" y="0"/>
              <a:ext cx="3580500" cy="2156528"/>
            </a:xfrm>
            <a:custGeom>
              <a:avLst/>
              <a:gdLst/>
              <a:ahLst/>
              <a:cxnLst/>
              <a:rect l="l" t="t" r="r" b="b"/>
              <a:pathLst>
                <a:path w="3580500" h="2156528">
                  <a:moveTo>
                    <a:pt x="0" y="0"/>
                  </a:moveTo>
                  <a:lnTo>
                    <a:pt x="3580500" y="0"/>
                  </a:lnTo>
                  <a:lnTo>
                    <a:pt x="3580500" y="2156528"/>
                  </a:lnTo>
                  <a:lnTo>
                    <a:pt x="0" y="2156528"/>
                  </a:lnTo>
                  <a:close/>
                </a:path>
              </a:pathLst>
            </a:custGeom>
            <a:solidFill>
              <a:srgbClr val="FFFFFF"/>
            </a:solidFill>
          </p:spPr>
          <p:txBody>
            <a:bodyPr/>
            <a:lstStyle/>
            <a:p>
              <a:endParaRPr lang="pt-PT"/>
            </a:p>
          </p:txBody>
        </p:sp>
        <p:sp>
          <p:nvSpPr>
            <p:cNvPr id="7" name="TextBox 7"/>
            <p:cNvSpPr txBox="1"/>
            <p:nvPr/>
          </p:nvSpPr>
          <p:spPr>
            <a:xfrm>
              <a:off x="0" y="-38100"/>
              <a:ext cx="3580500" cy="2194628"/>
            </a:xfrm>
            <a:prstGeom prst="rect">
              <a:avLst/>
            </a:prstGeom>
          </p:spPr>
          <p:txBody>
            <a:bodyPr lIns="50800" tIns="50800" rIns="50800" bIns="50800" rtlCol="0" anchor="ctr"/>
            <a:lstStyle/>
            <a:p>
              <a:pPr algn="ctr">
                <a:lnSpc>
                  <a:spcPts val="3120"/>
                </a:lnSpc>
              </a:pPr>
              <a:endParaRPr/>
            </a:p>
          </p:txBody>
        </p:sp>
      </p:grpSp>
      <p:sp>
        <p:nvSpPr>
          <p:cNvPr id="8" name="TextBox 8"/>
          <p:cNvSpPr txBox="1"/>
          <p:nvPr/>
        </p:nvSpPr>
        <p:spPr>
          <a:xfrm>
            <a:off x="4467867" y="342900"/>
            <a:ext cx="9536705" cy="1437509"/>
          </a:xfrm>
          <a:prstGeom prst="rect">
            <a:avLst/>
          </a:prstGeom>
        </p:spPr>
        <p:txBody>
          <a:bodyPr wrap="square" lIns="0" tIns="0" rIns="0" bIns="0" rtlCol="0" anchor="t">
            <a:spAutoFit/>
          </a:bodyPr>
          <a:lstStyle/>
          <a:p>
            <a:pPr>
              <a:lnSpc>
                <a:spcPts val="11238"/>
              </a:lnSpc>
            </a:pPr>
            <a:r>
              <a:rPr lang="en-US" sz="9365" dirty="0">
                <a:solidFill>
                  <a:srgbClr val="3677DF"/>
                </a:solidFill>
                <a:latin typeface="Shrikhand Bold"/>
              </a:rPr>
              <a:t>Joana </a:t>
            </a:r>
            <a:r>
              <a:rPr lang="en-US" sz="9365" dirty="0" err="1">
                <a:solidFill>
                  <a:srgbClr val="3677DF"/>
                </a:solidFill>
                <a:latin typeface="Shrikhand Bold"/>
              </a:rPr>
              <a:t>Ferrão</a:t>
            </a:r>
            <a:endParaRPr lang="en-US" sz="9365" dirty="0">
              <a:solidFill>
                <a:srgbClr val="3677DF"/>
              </a:solidFill>
              <a:latin typeface="Shrikhand Bold"/>
            </a:endParaRPr>
          </a:p>
        </p:txBody>
      </p:sp>
      <p:sp>
        <p:nvSpPr>
          <p:cNvPr id="9" name="TextBox 9"/>
          <p:cNvSpPr txBox="1"/>
          <p:nvPr/>
        </p:nvSpPr>
        <p:spPr>
          <a:xfrm>
            <a:off x="5928756" y="1707490"/>
            <a:ext cx="6796643" cy="2902141"/>
          </a:xfrm>
          <a:prstGeom prst="rect">
            <a:avLst/>
          </a:prstGeom>
        </p:spPr>
        <p:txBody>
          <a:bodyPr wrap="square" lIns="0" tIns="0" rIns="0" bIns="0" numCol="1" rtlCol="0" anchor="t">
            <a:spAutoFit/>
          </a:bodyPr>
          <a:lstStyle/>
          <a:p>
            <a:pPr>
              <a:lnSpc>
                <a:spcPts val="5307"/>
              </a:lnSpc>
            </a:pPr>
            <a:r>
              <a:rPr lang="en-US" sz="3000" dirty="0">
                <a:solidFill>
                  <a:srgbClr val="000000"/>
                </a:solidFill>
                <a:latin typeface="Arimo Bold Italics"/>
              </a:rPr>
              <a:t>Main individual contributions:</a:t>
            </a:r>
            <a:endParaRPr lang="en-US" sz="3000" dirty="0">
              <a:solidFill>
                <a:srgbClr val="000000"/>
              </a:solidFill>
              <a:latin typeface="Arimo"/>
            </a:endParaRPr>
          </a:p>
          <a:p>
            <a:pPr marL="651562" lvl="1" indent="-325781">
              <a:lnSpc>
                <a:spcPts val="4526"/>
              </a:lnSpc>
              <a:buFont typeface="Arial"/>
              <a:buChar char="•"/>
            </a:pPr>
            <a:r>
              <a:rPr lang="en-US" sz="2000" dirty="0">
                <a:solidFill>
                  <a:srgbClr val="000000"/>
                </a:solidFill>
                <a:latin typeface="Arimo"/>
              </a:rPr>
              <a:t>Goals (Setup &amp; maintenance)</a:t>
            </a:r>
          </a:p>
          <a:p>
            <a:pPr marL="651562" lvl="1" indent="-325781">
              <a:lnSpc>
                <a:spcPts val="4526"/>
              </a:lnSpc>
              <a:buFont typeface="Arial"/>
              <a:buChar char="•"/>
            </a:pPr>
            <a:r>
              <a:rPr lang="en-US" sz="2000" dirty="0">
                <a:solidFill>
                  <a:srgbClr val="000000"/>
                </a:solidFill>
                <a:latin typeface="Arimo"/>
              </a:rPr>
              <a:t>Envelope automatic distribution</a:t>
            </a:r>
          </a:p>
          <a:p>
            <a:pPr marL="651562" lvl="1" indent="-325781">
              <a:lnSpc>
                <a:spcPts val="4526"/>
              </a:lnSpc>
              <a:buFont typeface="Arial"/>
              <a:buChar char="•"/>
            </a:pPr>
            <a:r>
              <a:rPr lang="en-US" sz="2000" dirty="0">
                <a:solidFill>
                  <a:srgbClr val="000000"/>
                </a:solidFill>
                <a:latin typeface="Arimo"/>
              </a:rPr>
              <a:t>Notifications (Setup &amp; maintenance)</a:t>
            </a:r>
          </a:p>
          <a:p>
            <a:pPr marL="651562" lvl="1" indent="-325781">
              <a:lnSpc>
                <a:spcPts val="4526"/>
              </a:lnSpc>
              <a:buFont typeface="Arial"/>
              <a:buChar char="•"/>
            </a:pPr>
            <a:r>
              <a:rPr lang="en-US" sz="2000" dirty="0">
                <a:solidFill>
                  <a:srgbClr val="000000"/>
                </a:solidFill>
                <a:latin typeface="Arimo"/>
              </a:rPr>
              <a:t>Automatic actions (money distribution, payments, </a:t>
            </a:r>
            <a:r>
              <a:rPr lang="en-US" sz="2000" dirty="0" err="1">
                <a:solidFill>
                  <a:srgbClr val="000000"/>
                </a:solidFill>
                <a:latin typeface="Arimo"/>
              </a:rPr>
              <a:t>etc</a:t>
            </a:r>
            <a:r>
              <a:rPr lang="en-US" sz="2000" dirty="0">
                <a:solidFill>
                  <a:srgbClr val="000000"/>
                </a:solidFill>
                <a:latin typeface="Arimo"/>
              </a:rPr>
              <a:t>)</a:t>
            </a:r>
          </a:p>
        </p:txBody>
      </p:sp>
      <p:sp>
        <p:nvSpPr>
          <p:cNvPr id="13" name="TextBox 9">
            <a:extLst>
              <a:ext uri="{FF2B5EF4-FFF2-40B4-BE49-F238E27FC236}">
                <a16:creationId xmlns:a16="http://schemas.microsoft.com/office/drawing/2014/main" id="{F217FBD8-D47F-9975-AC5F-3A711CC1BE14}"/>
              </a:ext>
            </a:extLst>
          </p:cNvPr>
          <p:cNvSpPr txBox="1"/>
          <p:nvPr/>
        </p:nvSpPr>
        <p:spPr>
          <a:xfrm>
            <a:off x="3124200" y="5033972"/>
            <a:ext cx="12496801" cy="4320000"/>
          </a:xfrm>
          <a:prstGeom prst="rect">
            <a:avLst/>
          </a:prstGeom>
        </p:spPr>
        <p:txBody>
          <a:bodyPr wrap="square" lIns="0" tIns="0" rIns="0" bIns="0" numCol="2" rtlCol="0" anchor="t">
            <a:spAutoFit/>
          </a:bodyPr>
          <a:lstStyle/>
          <a:p>
            <a:pPr>
              <a:lnSpc>
                <a:spcPts val="5307"/>
              </a:lnSpc>
            </a:pPr>
            <a:r>
              <a:rPr lang="en-US" sz="2800" dirty="0">
                <a:solidFill>
                  <a:srgbClr val="000000"/>
                </a:solidFill>
                <a:latin typeface="Arimo Bold Italics"/>
              </a:rPr>
              <a:t>Participation on team results:</a:t>
            </a:r>
          </a:p>
          <a:p>
            <a:pPr>
              <a:lnSpc>
                <a:spcPts val="156"/>
              </a:lnSpc>
            </a:pPr>
            <a:endParaRPr lang="en-US" sz="2800" dirty="0">
              <a:solidFill>
                <a:srgbClr val="000000"/>
              </a:solidFill>
              <a:latin typeface="Arimo Bold Italics"/>
            </a:endParaRPr>
          </a:p>
          <a:p>
            <a:pPr marL="651562" lvl="1" indent="-325781">
              <a:lnSpc>
                <a:spcPts val="4526"/>
              </a:lnSpc>
              <a:buFont typeface="Arial"/>
              <a:buChar char="•"/>
            </a:pPr>
            <a:r>
              <a:rPr lang="en-US" sz="2000" dirty="0">
                <a:solidFill>
                  <a:srgbClr val="000000"/>
                </a:solidFill>
                <a:latin typeface="Arimo"/>
              </a:rPr>
              <a:t>Envelopes (Reoccurring expenses &amp; Automatic distribution)</a:t>
            </a:r>
          </a:p>
          <a:p>
            <a:pPr marL="651562" lvl="1" indent="-325781">
              <a:lnSpc>
                <a:spcPts val="4526"/>
              </a:lnSpc>
              <a:buFont typeface="Arial"/>
              <a:buChar char="•"/>
            </a:pPr>
            <a:r>
              <a:rPr lang="en-US" sz="2000" dirty="0">
                <a:solidFill>
                  <a:srgbClr val="000000"/>
                </a:solidFill>
                <a:latin typeface="Arimo"/>
              </a:rPr>
              <a:t>Home page maintenance</a:t>
            </a:r>
          </a:p>
          <a:p>
            <a:pPr marL="651562" lvl="1" indent="-325781">
              <a:lnSpc>
                <a:spcPts val="4526"/>
              </a:lnSpc>
              <a:buFont typeface="Arial"/>
              <a:buChar char="•"/>
            </a:pPr>
            <a:r>
              <a:rPr lang="en-US" sz="2000" dirty="0">
                <a:solidFill>
                  <a:srgbClr val="000000"/>
                </a:solidFill>
                <a:latin typeface="Arimo"/>
              </a:rPr>
              <a:t>Pop-up setup</a:t>
            </a:r>
          </a:p>
          <a:p>
            <a:pPr marL="651562" lvl="1" indent="-325781">
              <a:lnSpc>
                <a:spcPts val="4526"/>
              </a:lnSpc>
              <a:buFont typeface="Arial"/>
              <a:buChar char="•"/>
            </a:pPr>
            <a:r>
              <a:rPr lang="en-US" sz="2000" dirty="0">
                <a:solidFill>
                  <a:srgbClr val="000000"/>
                </a:solidFill>
                <a:latin typeface="Arimo"/>
              </a:rPr>
              <a:t>Documentation maintenance</a:t>
            </a:r>
          </a:p>
          <a:p>
            <a:pPr marL="651562" lvl="1" indent="-325781">
              <a:lnSpc>
                <a:spcPts val="4526"/>
              </a:lnSpc>
              <a:buFont typeface="Arial"/>
              <a:buChar char="•"/>
            </a:pPr>
            <a:endParaRPr lang="en-US" sz="2000" dirty="0">
              <a:solidFill>
                <a:srgbClr val="000000"/>
              </a:solidFill>
              <a:latin typeface="Arimo"/>
            </a:endParaRPr>
          </a:p>
          <a:p>
            <a:pPr>
              <a:lnSpc>
                <a:spcPts val="4526"/>
              </a:lnSpc>
            </a:pPr>
            <a:r>
              <a:rPr lang="en-US" sz="2800" dirty="0">
                <a:solidFill>
                  <a:srgbClr val="000000"/>
                </a:solidFill>
                <a:latin typeface="Arimo Bold Italics"/>
              </a:rPr>
              <a:t>Perception of the team performance:</a:t>
            </a:r>
          </a:p>
          <a:p>
            <a:pPr>
              <a:lnSpc>
                <a:spcPts val="156"/>
              </a:lnSpc>
            </a:pPr>
            <a:endParaRPr lang="en-US" sz="2400" dirty="0">
              <a:solidFill>
                <a:srgbClr val="000000"/>
              </a:solidFill>
              <a:latin typeface="Arimo Bold Italics"/>
            </a:endParaRPr>
          </a:p>
          <a:p>
            <a:pPr marL="651562" lvl="1" indent="-325781">
              <a:lnSpc>
                <a:spcPts val="4526"/>
              </a:lnSpc>
              <a:buFont typeface="Arial"/>
              <a:buChar char="•"/>
            </a:pPr>
            <a:r>
              <a:rPr lang="en-US" sz="2000" dirty="0">
                <a:solidFill>
                  <a:srgbClr val="000000"/>
                </a:solidFill>
                <a:latin typeface="Arimo"/>
              </a:rPr>
              <a:t>Great balance of skills</a:t>
            </a:r>
          </a:p>
          <a:p>
            <a:pPr marL="651562" lvl="1" indent="-325781">
              <a:lnSpc>
                <a:spcPts val="4526"/>
              </a:lnSpc>
              <a:buFont typeface="Arial"/>
              <a:buChar char="•"/>
            </a:pPr>
            <a:r>
              <a:rPr lang="en-US" sz="2000" dirty="0">
                <a:solidFill>
                  <a:srgbClr val="000000"/>
                </a:solidFill>
                <a:latin typeface="Arimo"/>
              </a:rPr>
              <a:t>Very good communication</a:t>
            </a:r>
          </a:p>
          <a:p>
            <a:pPr marL="651562" lvl="1" indent="-325781">
              <a:lnSpc>
                <a:spcPts val="4526"/>
              </a:lnSpc>
              <a:buFont typeface="Arial"/>
              <a:buChar char="•"/>
            </a:pPr>
            <a:r>
              <a:rPr lang="en-US" sz="2000" dirty="0">
                <a:solidFill>
                  <a:srgbClr val="000000"/>
                </a:solidFill>
                <a:latin typeface="Arimo"/>
              </a:rPr>
              <a:t>Continuous meetings</a:t>
            </a:r>
          </a:p>
          <a:p>
            <a:pPr marL="651562" lvl="1" indent="-325781">
              <a:lnSpc>
                <a:spcPts val="4526"/>
              </a:lnSpc>
              <a:buFont typeface="Arial"/>
              <a:buChar char="•"/>
            </a:pPr>
            <a:r>
              <a:rPr lang="en-US" sz="2000" dirty="0">
                <a:solidFill>
                  <a:srgbClr val="000000"/>
                </a:solidFill>
                <a:latin typeface="Arimo"/>
              </a:rPr>
              <a:t>Available members</a:t>
            </a:r>
          </a:p>
          <a:p>
            <a:pPr marL="651562" lvl="1" indent="-325781">
              <a:lnSpc>
                <a:spcPts val="4526"/>
              </a:lnSpc>
              <a:buFont typeface="Arial"/>
              <a:buChar char="•"/>
            </a:pPr>
            <a:r>
              <a:rPr lang="en-US" sz="2000" dirty="0">
                <a:solidFill>
                  <a:srgbClr val="000000"/>
                </a:solidFill>
                <a:latin typeface="Arimo"/>
              </a:rPr>
              <a:t>Good work-flow</a:t>
            </a:r>
          </a:p>
          <a:p>
            <a:pPr marL="651562" lvl="1" indent="-325781">
              <a:lnSpc>
                <a:spcPts val="4526"/>
              </a:lnSpc>
              <a:buFont typeface="Arial"/>
              <a:buChar char="•"/>
            </a:pPr>
            <a:r>
              <a:rPr lang="en-US" sz="2000" dirty="0">
                <a:solidFill>
                  <a:srgbClr val="000000"/>
                </a:solidFill>
                <a:latin typeface="Arimo"/>
              </a:rPr>
              <a:t>Team-work spirit</a:t>
            </a:r>
          </a:p>
        </p:txBody>
      </p:sp>
    </p:spTree>
    <p:extLst>
      <p:ext uri="{BB962C8B-B14F-4D97-AF65-F5344CB8AC3E}">
        <p14:creationId xmlns:p14="http://schemas.microsoft.com/office/powerpoint/2010/main" val="315897064"/>
      </p:ext>
    </p:extLst>
  </p:cSld>
  <p:clrMapOvr>
    <a:masterClrMapping/>
  </p:clrMapOvr>
  <p:transition spd="med">
    <p:pull/>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410981">
            <a:off x="3577547" y="4955817"/>
            <a:ext cx="11692138" cy="2528425"/>
          </a:xfrm>
          <a:custGeom>
            <a:avLst/>
            <a:gdLst/>
            <a:ahLst/>
            <a:cxnLst/>
            <a:rect l="l" t="t" r="r" b="b"/>
            <a:pathLst>
              <a:path w="11692138" h="2528425">
                <a:moveTo>
                  <a:pt x="0" y="0"/>
                </a:moveTo>
                <a:lnTo>
                  <a:pt x="11692138" y="0"/>
                </a:lnTo>
                <a:lnTo>
                  <a:pt x="11692138" y="2528425"/>
                </a:lnTo>
                <a:lnTo>
                  <a:pt x="0" y="252842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pt-PT"/>
          </a:p>
        </p:txBody>
      </p:sp>
      <p:sp>
        <p:nvSpPr>
          <p:cNvPr id="3" name="TextBox 3"/>
          <p:cNvSpPr txBox="1"/>
          <p:nvPr/>
        </p:nvSpPr>
        <p:spPr>
          <a:xfrm>
            <a:off x="3814394" y="3638393"/>
            <a:ext cx="11262788" cy="2276475"/>
          </a:xfrm>
          <a:prstGeom prst="rect">
            <a:avLst/>
          </a:prstGeom>
        </p:spPr>
        <p:txBody>
          <a:bodyPr lIns="0" tIns="0" rIns="0" bIns="0" rtlCol="0" anchor="t">
            <a:spAutoFit/>
          </a:bodyPr>
          <a:lstStyle/>
          <a:p>
            <a:pPr>
              <a:lnSpc>
                <a:spcPts val="17999"/>
              </a:lnSpc>
            </a:pPr>
            <a:r>
              <a:rPr lang="en-US" sz="14999">
                <a:solidFill>
                  <a:srgbClr val="000000"/>
                </a:solidFill>
                <a:latin typeface="TT Commons Pro Bold"/>
              </a:rPr>
              <a:t>Introduction</a:t>
            </a:r>
          </a:p>
        </p:txBody>
      </p:sp>
    </p:spTree>
  </p:cSld>
  <p:clrMapOvr>
    <a:masterClrMapping/>
  </p:clrMapOvr>
  <p:transition spd="med">
    <p:pull/>
  </p:transition>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DDE1FF"/>
        </a:solidFill>
        <a:effectLst/>
      </p:bgPr>
    </p:bg>
    <p:spTree>
      <p:nvGrpSpPr>
        <p:cNvPr id="1" name=""/>
        <p:cNvGrpSpPr/>
        <p:nvPr/>
      </p:nvGrpSpPr>
      <p:grpSpPr>
        <a:xfrm>
          <a:off x="0" y="0"/>
          <a:ext cx="0" cy="0"/>
          <a:chOff x="0" y="0"/>
          <a:chExt cx="0" cy="0"/>
        </a:xfrm>
      </p:grpSpPr>
      <p:sp>
        <p:nvSpPr>
          <p:cNvPr id="2" name="Freeform 2"/>
          <p:cNvSpPr/>
          <p:nvPr/>
        </p:nvSpPr>
        <p:spPr>
          <a:xfrm>
            <a:off x="6258639" y="2156800"/>
            <a:ext cx="5595063" cy="233975"/>
          </a:xfrm>
          <a:custGeom>
            <a:avLst/>
            <a:gdLst/>
            <a:ahLst/>
            <a:cxnLst/>
            <a:rect l="l" t="t" r="r" b="b"/>
            <a:pathLst>
              <a:path w="5595063" h="233975">
                <a:moveTo>
                  <a:pt x="0" y="0"/>
                </a:moveTo>
                <a:lnTo>
                  <a:pt x="5595063" y="0"/>
                </a:lnTo>
                <a:lnTo>
                  <a:pt x="5595063" y="233975"/>
                </a:lnTo>
                <a:lnTo>
                  <a:pt x="0" y="23397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pt-PT"/>
          </a:p>
        </p:txBody>
      </p:sp>
      <p:sp>
        <p:nvSpPr>
          <p:cNvPr id="3" name="Freeform 3"/>
          <p:cNvSpPr/>
          <p:nvPr/>
        </p:nvSpPr>
        <p:spPr>
          <a:xfrm rot="755772">
            <a:off x="387932" y="7407210"/>
            <a:ext cx="3742447" cy="3970766"/>
          </a:xfrm>
          <a:custGeom>
            <a:avLst/>
            <a:gdLst/>
            <a:ahLst/>
            <a:cxnLst/>
            <a:rect l="l" t="t" r="r" b="b"/>
            <a:pathLst>
              <a:path w="3742447" h="3970766">
                <a:moveTo>
                  <a:pt x="0" y="0"/>
                </a:moveTo>
                <a:lnTo>
                  <a:pt x="3742447" y="0"/>
                </a:lnTo>
                <a:lnTo>
                  <a:pt x="3742447" y="3970766"/>
                </a:lnTo>
                <a:lnTo>
                  <a:pt x="0" y="397076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pt-PT"/>
          </a:p>
        </p:txBody>
      </p:sp>
      <p:sp>
        <p:nvSpPr>
          <p:cNvPr id="4" name="Freeform 4"/>
          <p:cNvSpPr/>
          <p:nvPr/>
        </p:nvSpPr>
        <p:spPr>
          <a:xfrm rot="3062261">
            <a:off x="15553075" y="-359668"/>
            <a:ext cx="3412449" cy="3620636"/>
          </a:xfrm>
          <a:custGeom>
            <a:avLst/>
            <a:gdLst/>
            <a:ahLst/>
            <a:cxnLst/>
            <a:rect l="l" t="t" r="r" b="b"/>
            <a:pathLst>
              <a:path w="3412449" h="3620636">
                <a:moveTo>
                  <a:pt x="0" y="0"/>
                </a:moveTo>
                <a:lnTo>
                  <a:pt x="3412450" y="0"/>
                </a:lnTo>
                <a:lnTo>
                  <a:pt x="3412450" y="3620635"/>
                </a:lnTo>
                <a:lnTo>
                  <a:pt x="0" y="362063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pt-PT"/>
          </a:p>
        </p:txBody>
      </p:sp>
      <p:grpSp>
        <p:nvGrpSpPr>
          <p:cNvPr id="5" name="Group 5"/>
          <p:cNvGrpSpPr/>
          <p:nvPr/>
        </p:nvGrpSpPr>
        <p:grpSpPr>
          <a:xfrm>
            <a:off x="2070245" y="1239180"/>
            <a:ext cx="14147507" cy="8521016"/>
            <a:chOff x="0" y="0"/>
            <a:chExt cx="3580500" cy="2156528"/>
          </a:xfrm>
        </p:grpSpPr>
        <p:sp>
          <p:nvSpPr>
            <p:cNvPr id="6" name="Freeform 6"/>
            <p:cNvSpPr/>
            <p:nvPr/>
          </p:nvSpPr>
          <p:spPr>
            <a:xfrm>
              <a:off x="0" y="0"/>
              <a:ext cx="3580500" cy="2156528"/>
            </a:xfrm>
            <a:custGeom>
              <a:avLst/>
              <a:gdLst/>
              <a:ahLst/>
              <a:cxnLst/>
              <a:rect l="l" t="t" r="r" b="b"/>
              <a:pathLst>
                <a:path w="3580500" h="2156528">
                  <a:moveTo>
                    <a:pt x="0" y="0"/>
                  </a:moveTo>
                  <a:lnTo>
                    <a:pt x="3580500" y="0"/>
                  </a:lnTo>
                  <a:lnTo>
                    <a:pt x="3580500" y="2156528"/>
                  </a:lnTo>
                  <a:lnTo>
                    <a:pt x="0" y="2156528"/>
                  </a:lnTo>
                  <a:close/>
                </a:path>
              </a:pathLst>
            </a:custGeom>
            <a:solidFill>
              <a:srgbClr val="FFFFFF"/>
            </a:solidFill>
          </p:spPr>
          <p:txBody>
            <a:bodyPr/>
            <a:lstStyle/>
            <a:p>
              <a:endParaRPr lang="pt-PT" dirty="0"/>
            </a:p>
          </p:txBody>
        </p:sp>
        <p:sp>
          <p:nvSpPr>
            <p:cNvPr id="7" name="TextBox 7"/>
            <p:cNvSpPr txBox="1"/>
            <p:nvPr/>
          </p:nvSpPr>
          <p:spPr>
            <a:xfrm>
              <a:off x="0" y="-38100"/>
              <a:ext cx="3580500" cy="2194628"/>
            </a:xfrm>
            <a:prstGeom prst="rect">
              <a:avLst/>
            </a:prstGeom>
          </p:spPr>
          <p:txBody>
            <a:bodyPr lIns="50800" tIns="50800" rIns="50800" bIns="50800" rtlCol="0" anchor="ctr"/>
            <a:lstStyle/>
            <a:p>
              <a:pPr algn="ctr">
                <a:lnSpc>
                  <a:spcPts val="3120"/>
                </a:lnSpc>
              </a:pPr>
              <a:endParaRPr/>
            </a:p>
          </p:txBody>
        </p:sp>
      </p:grpSp>
      <p:sp>
        <p:nvSpPr>
          <p:cNvPr id="8" name="TextBox 8"/>
          <p:cNvSpPr txBox="1"/>
          <p:nvPr/>
        </p:nvSpPr>
        <p:spPr>
          <a:xfrm>
            <a:off x="4467867" y="342900"/>
            <a:ext cx="9536705" cy="1437509"/>
          </a:xfrm>
          <a:prstGeom prst="rect">
            <a:avLst/>
          </a:prstGeom>
        </p:spPr>
        <p:txBody>
          <a:bodyPr wrap="square" lIns="0" tIns="0" rIns="0" bIns="0" rtlCol="0" anchor="t">
            <a:spAutoFit/>
          </a:bodyPr>
          <a:lstStyle/>
          <a:p>
            <a:pPr>
              <a:lnSpc>
                <a:spcPts val="11238"/>
              </a:lnSpc>
            </a:pPr>
            <a:r>
              <a:rPr lang="en-US" sz="9365" dirty="0">
                <a:solidFill>
                  <a:srgbClr val="3677DF"/>
                </a:solidFill>
                <a:latin typeface="Shrikhand Bold"/>
              </a:rPr>
              <a:t>Lara Bizarro</a:t>
            </a:r>
          </a:p>
        </p:txBody>
      </p:sp>
      <p:sp>
        <p:nvSpPr>
          <p:cNvPr id="9" name="TextBox 9"/>
          <p:cNvSpPr txBox="1"/>
          <p:nvPr/>
        </p:nvSpPr>
        <p:spPr>
          <a:xfrm>
            <a:off x="5928756" y="1707490"/>
            <a:ext cx="6796643" cy="3479222"/>
          </a:xfrm>
          <a:prstGeom prst="rect">
            <a:avLst/>
          </a:prstGeom>
        </p:spPr>
        <p:txBody>
          <a:bodyPr wrap="square" lIns="0" tIns="0" rIns="0" bIns="0" numCol="1" rtlCol="0" anchor="t">
            <a:spAutoFit/>
          </a:bodyPr>
          <a:lstStyle/>
          <a:p>
            <a:pPr>
              <a:lnSpc>
                <a:spcPts val="5307"/>
              </a:lnSpc>
            </a:pPr>
            <a:r>
              <a:rPr lang="en-US" sz="3000" dirty="0">
                <a:solidFill>
                  <a:srgbClr val="000000"/>
                </a:solidFill>
                <a:latin typeface="Arimo Bold Italics"/>
              </a:rPr>
              <a:t>Main individual contributions:</a:t>
            </a:r>
            <a:endParaRPr lang="en-US" sz="3000" dirty="0">
              <a:solidFill>
                <a:srgbClr val="000000"/>
              </a:solidFill>
              <a:latin typeface="Arimo"/>
            </a:endParaRPr>
          </a:p>
          <a:p>
            <a:pPr marL="651562" lvl="1" indent="-325781">
              <a:lnSpc>
                <a:spcPts val="4526"/>
              </a:lnSpc>
              <a:buFont typeface="Arial"/>
              <a:buChar char="•"/>
            </a:pPr>
            <a:r>
              <a:rPr lang="en-US" sz="2000" dirty="0">
                <a:solidFill>
                  <a:srgbClr val="000000"/>
                </a:solidFill>
                <a:latin typeface="Arimo"/>
              </a:rPr>
              <a:t>User Interface (Creation &amp; maintenance)</a:t>
            </a:r>
          </a:p>
          <a:p>
            <a:pPr marL="651562" lvl="1" indent="-325781">
              <a:lnSpc>
                <a:spcPts val="4526"/>
              </a:lnSpc>
              <a:buFont typeface="Arial"/>
              <a:buChar char="•"/>
            </a:pPr>
            <a:r>
              <a:rPr lang="en-US" sz="2000" dirty="0">
                <a:solidFill>
                  <a:srgbClr val="000000"/>
                </a:solidFill>
                <a:latin typeface="Arimo"/>
              </a:rPr>
              <a:t>Homepage (Setup) </a:t>
            </a:r>
          </a:p>
          <a:p>
            <a:pPr marL="651562" lvl="1" indent="-325781">
              <a:lnSpc>
                <a:spcPts val="4526"/>
              </a:lnSpc>
              <a:buFont typeface="Arial"/>
              <a:buChar char="•"/>
            </a:pPr>
            <a:r>
              <a:rPr lang="en-US" sz="2000" dirty="0">
                <a:solidFill>
                  <a:srgbClr val="000000"/>
                </a:solidFill>
                <a:latin typeface="Arimo"/>
              </a:rPr>
              <a:t>Documentation (Creation &amp; maintenance)</a:t>
            </a:r>
          </a:p>
          <a:p>
            <a:pPr marL="651562" lvl="1" indent="-325781">
              <a:lnSpc>
                <a:spcPts val="4526"/>
              </a:lnSpc>
              <a:buFont typeface="Arial"/>
              <a:buChar char="•"/>
            </a:pPr>
            <a:r>
              <a:rPr lang="en-US" sz="2000" dirty="0">
                <a:solidFill>
                  <a:srgbClr val="000000"/>
                </a:solidFill>
                <a:latin typeface="Arimo"/>
              </a:rPr>
              <a:t>Acceptance Criteria</a:t>
            </a:r>
          </a:p>
          <a:p>
            <a:pPr marL="651562" lvl="1" indent="-325781">
              <a:lnSpc>
                <a:spcPts val="4526"/>
              </a:lnSpc>
              <a:buFont typeface="Arial"/>
              <a:buChar char="•"/>
            </a:pPr>
            <a:r>
              <a:rPr lang="en-US" sz="2000" dirty="0">
                <a:solidFill>
                  <a:srgbClr val="000000"/>
                </a:solidFill>
                <a:latin typeface="Arimo"/>
              </a:rPr>
              <a:t>Gitlab (maintenance)</a:t>
            </a:r>
          </a:p>
        </p:txBody>
      </p:sp>
      <p:sp>
        <p:nvSpPr>
          <p:cNvPr id="13" name="TextBox 9">
            <a:extLst>
              <a:ext uri="{FF2B5EF4-FFF2-40B4-BE49-F238E27FC236}">
                <a16:creationId xmlns:a16="http://schemas.microsoft.com/office/drawing/2014/main" id="{F217FBD8-D47F-9975-AC5F-3A711CC1BE14}"/>
              </a:ext>
            </a:extLst>
          </p:cNvPr>
          <p:cNvSpPr txBox="1"/>
          <p:nvPr/>
        </p:nvSpPr>
        <p:spPr>
          <a:xfrm>
            <a:off x="3124200" y="5362173"/>
            <a:ext cx="12496801" cy="4704558"/>
          </a:xfrm>
          <a:prstGeom prst="rect">
            <a:avLst/>
          </a:prstGeom>
        </p:spPr>
        <p:txBody>
          <a:bodyPr wrap="square" lIns="0" tIns="0" rIns="0" bIns="0" numCol="2" rtlCol="0" anchor="t">
            <a:spAutoFit/>
          </a:bodyPr>
          <a:lstStyle/>
          <a:p>
            <a:pPr>
              <a:lnSpc>
                <a:spcPts val="5307"/>
              </a:lnSpc>
            </a:pPr>
            <a:r>
              <a:rPr lang="en-US" sz="2800" dirty="0">
                <a:solidFill>
                  <a:srgbClr val="000000"/>
                </a:solidFill>
                <a:latin typeface="Arimo Bold Italics"/>
              </a:rPr>
              <a:t>Participation on team results:</a:t>
            </a:r>
          </a:p>
          <a:p>
            <a:pPr>
              <a:lnSpc>
                <a:spcPts val="156"/>
              </a:lnSpc>
            </a:pPr>
            <a:endParaRPr lang="en-US" sz="2800" dirty="0">
              <a:solidFill>
                <a:srgbClr val="000000"/>
              </a:solidFill>
              <a:latin typeface="Arimo Bold Italics"/>
            </a:endParaRPr>
          </a:p>
          <a:p>
            <a:pPr marL="651562" lvl="1" indent="-325781">
              <a:lnSpc>
                <a:spcPts val="4526"/>
              </a:lnSpc>
              <a:buFont typeface="Arial"/>
              <a:buChar char="•"/>
            </a:pPr>
            <a:r>
              <a:rPr lang="en-US" sz="2000" dirty="0">
                <a:solidFill>
                  <a:srgbClr val="000000"/>
                </a:solidFill>
                <a:latin typeface="Arimo"/>
              </a:rPr>
              <a:t>Kept GitLab updated</a:t>
            </a:r>
          </a:p>
          <a:p>
            <a:pPr marL="651562" lvl="1" indent="-325781">
              <a:lnSpc>
                <a:spcPts val="4526"/>
              </a:lnSpc>
              <a:buFont typeface="Arial"/>
              <a:buChar char="•"/>
            </a:pPr>
            <a:r>
              <a:rPr lang="en-US" sz="2000" dirty="0">
                <a:solidFill>
                  <a:srgbClr val="000000"/>
                </a:solidFill>
                <a:latin typeface="Arimo"/>
              </a:rPr>
              <a:t>UI maintenance</a:t>
            </a:r>
          </a:p>
          <a:p>
            <a:pPr marL="651562" lvl="1" indent="-325781">
              <a:lnSpc>
                <a:spcPts val="4526"/>
              </a:lnSpc>
              <a:buFont typeface="Arial"/>
              <a:buChar char="•"/>
            </a:pPr>
            <a:r>
              <a:rPr lang="en-US" sz="2000" dirty="0">
                <a:solidFill>
                  <a:srgbClr val="000000"/>
                </a:solidFill>
                <a:latin typeface="Arimo"/>
              </a:rPr>
              <a:t>Hold weekly meetings</a:t>
            </a:r>
          </a:p>
          <a:p>
            <a:pPr marL="651562" lvl="1" indent="-325781">
              <a:lnSpc>
                <a:spcPts val="4526"/>
              </a:lnSpc>
              <a:buFont typeface="Arial"/>
              <a:buChar char="•"/>
            </a:pPr>
            <a:r>
              <a:rPr lang="en-US" sz="2000" dirty="0">
                <a:solidFill>
                  <a:srgbClr val="000000"/>
                </a:solidFill>
                <a:latin typeface="Arimo"/>
              </a:rPr>
              <a:t>Monthly reset setup</a:t>
            </a:r>
          </a:p>
          <a:p>
            <a:pPr marL="651562" lvl="1" indent="-325781">
              <a:lnSpc>
                <a:spcPts val="4526"/>
              </a:lnSpc>
              <a:buFont typeface="Arial"/>
              <a:buChar char="•"/>
            </a:pPr>
            <a:r>
              <a:rPr lang="en-US" sz="2000" dirty="0">
                <a:solidFill>
                  <a:srgbClr val="000000"/>
                </a:solidFill>
                <a:latin typeface="Arimo"/>
              </a:rPr>
              <a:t>Documentation maintenance</a:t>
            </a:r>
          </a:p>
          <a:p>
            <a:pPr marL="651562" lvl="1" indent="-325781">
              <a:lnSpc>
                <a:spcPts val="4526"/>
              </a:lnSpc>
              <a:buFont typeface="Arial"/>
              <a:buChar char="•"/>
            </a:pPr>
            <a:r>
              <a:rPr lang="en-US" sz="2000" dirty="0">
                <a:solidFill>
                  <a:srgbClr val="000000"/>
                </a:solidFill>
                <a:latin typeface="Arimo"/>
              </a:rPr>
              <a:t>Most of acceptance criteria</a:t>
            </a:r>
          </a:p>
          <a:p>
            <a:pPr marL="651562" lvl="1" indent="-325781">
              <a:lnSpc>
                <a:spcPts val="4526"/>
              </a:lnSpc>
              <a:buFont typeface="Arial"/>
              <a:buChar char="•"/>
            </a:pPr>
            <a:endParaRPr lang="en-US" sz="2000" dirty="0">
              <a:solidFill>
                <a:srgbClr val="000000"/>
              </a:solidFill>
              <a:latin typeface="Arimo"/>
            </a:endParaRPr>
          </a:p>
          <a:p>
            <a:pPr>
              <a:lnSpc>
                <a:spcPts val="4526"/>
              </a:lnSpc>
            </a:pPr>
            <a:r>
              <a:rPr lang="en-US" sz="2800" dirty="0">
                <a:solidFill>
                  <a:srgbClr val="000000"/>
                </a:solidFill>
                <a:latin typeface="Arimo Bold Italics"/>
              </a:rPr>
              <a:t>Perception of the team performance:</a:t>
            </a:r>
          </a:p>
          <a:p>
            <a:pPr>
              <a:lnSpc>
                <a:spcPts val="156"/>
              </a:lnSpc>
            </a:pPr>
            <a:endParaRPr lang="en-US" sz="2400" dirty="0">
              <a:solidFill>
                <a:srgbClr val="000000"/>
              </a:solidFill>
              <a:latin typeface="Arimo Bold Italics"/>
            </a:endParaRPr>
          </a:p>
          <a:p>
            <a:pPr marL="651562" lvl="1" indent="-325781">
              <a:lnSpc>
                <a:spcPts val="4526"/>
              </a:lnSpc>
              <a:buFont typeface="Arial"/>
              <a:buChar char="•"/>
            </a:pPr>
            <a:r>
              <a:rPr lang="en-US" sz="2000" dirty="0">
                <a:solidFill>
                  <a:srgbClr val="000000"/>
                </a:solidFill>
                <a:latin typeface="Arimo"/>
              </a:rPr>
              <a:t>Great balance of skills</a:t>
            </a:r>
          </a:p>
          <a:p>
            <a:pPr marL="651562" lvl="1" indent="-325781">
              <a:lnSpc>
                <a:spcPts val="4526"/>
              </a:lnSpc>
              <a:buFont typeface="Arial"/>
              <a:buChar char="•"/>
            </a:pPr>
            <a:r>
              <a:rPr lang="en-US" sz="2000" dirty="0">
                <a:solidFill>
                  <a:srgbClr val="000000"/>
                </a:solidFill>
                <a:latin typeface="Arimo"/>
              </a:rPr>
              <a:t>Effective  communication</a:t>
            </a:r>
          </a:p>
          <a:p>
            <a:pPr marL="651562" lvl="1" indent="-325781">
              <a:lnSpc>
                <a:spcPts val="4526"/>
              </a:lnSpc>
              <a:buFont typeface="Arial"/>
              <a:buChar char="•"/>
            </a:pPr>
            <a:r>
              <a:rPr lang="en-US" sz="2000" dirty="0">
                <a:solidFill>
                  <a:srgbClr val="000000"/>
                </a:solidFill>
                <a:latin typeface="Arimo"/>
              </a:rPr>
              <a:t>Managed to find balance</a:t>
            </a:r>
          </a:p>
          <a:p>
            <a:pPr marL="651562" lvl="1" indent="-325781">
              <a:lnSpc>
                <a:spcPts val="4526"/>
              </a:lnSpc>
              <a:buFont typeface="Arial"/>
              <a:buChar char="•"/>
            </a:pPr>
            <a:r>
              <a:rPr lang="en-US" sz="2000" dirty="0">
                <a:solidFill>
                  <a:srgbClr val="000000"/>
                </a:solidFill>
                <a:latin typeface="Arimo"/>
              </a:rPr>
              <a:t>Some members always available to help</a:t>
            </a:r>
          </a:p>
          <a:p>
            <a:pPr marL="651562" lvl="1" indent="-325781">
              <a:lnSpc>
                <a:spcPts val="4526"/>
              </a:lnSpc>
              <a:buFont typeface="Arial"/>
              <a:buChar char="•"/>
            </a:pPr>
            <a:r>
              <a:rPr lang="en-US" sz="2000" dirty="0">
                <a:solidFill>
                  <a:srgbClr val="000000"/>
                </a:solidFill>
                <a:latin typeface="Arimo"/>
              </a:rPr>
              <a:t>Regular check-ins</a:t>
            </a:r>
          </a:p>
          <a:p>
            <a:pPr marL="651562" lvl="1" indent="-325781">
              <a:lnSpc>
                <a:spcPts val="4526"/>
              </a:lnSpc>
              <a:buFont typeface="Arial"/>
              <a:buChar char="•"/>
            </a:pPr>
            <a:endParaRPr lang="en-US" sz="2000" dirty="0">
              <a:solidFill>
                <a:srgbClr val="000000"/>
              </a:solidFill>
              <a:latin typeface="Arimo"/>
            </a:endParaRPr>
          </a:p>
        </p:txBody>
      </p:sp>
    </p:spTree>
    <p:extLst>
      <p:ext uri="{BB962C8B-B14F-4D97-AF65-F5344CB8AC3E}">
        <p14:creationId xmlns:p14="http://schemas.microsoft.com/office/powerpoint/2010/main" val="2948137561"/>
      </p:ext>
    </p:extLst>
  </p:cSld>
  <p:clrMapOvr>
    <a:masterClrMapping/>
  </p:clrMapOvr>
  <p:transition spd="med">
    <p:pull/>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410981">
            <a:off x="4763235" y="5133339"/>
            <a:ext cx="9006622" cy="1947682"/>
          </a:xfrm>
          <a:custGeom>
            <a:avLst/>
            <a:gdLst/>
            <a:ahLst/>
            <a:cxnLst/>
            <a:rect l="l" t="t" r="r" b="b"/>
            <a:pathLst>
              <a:path w="9006622" h="1947682">
                <a:moveTo>
                  <a:pt x="0" y="0"/>
                </a:moveTo>
                <a:lnTo>
                  <a:pt x="9006622" y="0"/>
                </a:lnTo>
                <a:lnTo>
                  <a:pt x="9006622" y="1947682"/>
                </a:lnTo>
                <a:lnTo>
                  <a:pt x="0" y="194768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pt-PT"/>
          </a:p>
        </p:txBody>
      </p:sp>
      <p:sp>
        <p:nvSpPr>
          <p:cNvPr id="3" name="TextBox 3"/>
          <p:cNvSpPr txBox="1"/>
          <p:nvPr/>
        </p:nvSpPr>
        <p:spPr>
          <a:xfrm>
            <a:off x="2134880" y="3788384"/>
            <a:ext cx="14018239" cy="2276475"/>
          </a:xfrm>
          <a:prstGeom prst="rect">
            <a:avLst/>
          </a:prstGeom>
        </p:spPr>
        <p:txBody>
          <a:bodyPr lIns="0" tIns="0" rIns="0" bIns="0" rtlCol="0" anchor="t">
            <a:spAutoFit/>
          </a:bodyPr>
          <a:lstStyle/>
          <a:p>
            <a:pPr algn="ctr">
              <a:lnSpc>
                <a:spcPts val="17999"/>
              </a:lnSpc>
            </a:pPr>
            <a:r>
              <a:rPr lang="en-US" sz="14999">
                <a:solidFill>
                  <a:srgbClr val="000000"/>
                </a:solidFill>
                <a:latin typeface="TT Commons Pro Bold"/>
              </a:rPr>
              <a:t>Questions</a:t>
            </a:r>
          </a:p>
        </p:txBody>
      </p:sp>
      <p:sp>
        <p:nvSpPr>
          <p:cNvPr id="4" name="TextBox 14">
            <a:extLst>
              <a:ext uri="{FF2B5EF4-FFF2-40B4-BE49-F238E27FC236}">
                <a16:creationId xmlns:a16="http://schemas.microsoft.com/office/drawing/2014/main" id="{120579E9-2F39-2BCC-4ED5-BF4BD705697A}"/>
              </a:ext>
            </a:extLst>
          </p:cNvPr>
          <p:cNvSpPr txBox="1"/>
          <p:nvPr/>
        </p:nvSpPr>
        <p:spPr>
          <a:xfrm>
            <a:off x="8115299" y="9182100"/>
            <a:ext cx="2057400" cy="409599"/>
          </a:xfrm>
          <a:prstGeom prst="rect">
            <a:avLst/>
          </a:prstGeom>
        </p:spPr>
        <p:txBody>
          <a:bodyPr wrap="square" lIns="0" tIns="0" rIns="0" bIns="0" rtlCol="0" anchor="t">
            <a:spAutoFit/>
          </a:bodyPr>
          <a:lstStyle/>
          <a:p>
            <a:pPr>
              <a:lnSpc>
                <a:spcPts val="3499"/>
              </a:lnSpc>
              <a:spcBef>
                <a:spcPct val="0"/>
              </a:spcBef>
            </a:pPr>
            <a:r>
              <a:rPr lang="en-US" sz="2499" u="sng" dirty="0">
                <a:latin typeface="Arimo"/>
                <a:hlinkClick r:id="rId4" action="ppaction://hlinksldjump">
                  <a:extLst>
                    <a:ext uri="{A12FA001-AC4F-418D-AE19-62706E023703}">
                      <ahyp:hlinkClr xmlns:ahyp="http://schemas.microsoft.com/office/drawing/2018/hyperlinkcolor" val="tx"/>
                    </a:ext>
                  </a:extLst>
                </a:hlinkClick>
              </a:rPr>
              <a:t>Back to Topics</a:t>
            </a:r>
          </a:p>
        </p:txBody>
      </p:sp>
    </p:spTree>
  </p:cSld>
  <p:clrMapOvr>
    <a:masterClrMapping/>
  </p:clrMapOvr>
  <p:transition spd="med">
    <p:pull/>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DDE1FF"/>
        </a:solidFill>
        <a:effectLst/>
      </p:bgPr>
    </p:bg>
    <p:spTree>
      <p:nvGrpSpPr>
        <p:cNvPr id="1" name=""/>
        <p:cNvGrpSpPr/>
        <p:nvPr/>
      </p:nvGrpSpPr>
      <p:grpSpPr>
        <a:xfrm>
          <a:off x="0" y="0"/>
          <a:ext cx="0" cy="0"/>
          <a:chOff x="0" y="0"/>
          <a:chExt cx="0" cy="0"/>
        </a:xfrm>
      </p:grpSpPr>
      <p:sp>
        <p:nvSpPr>
          <p:cNvPr id="2" name="Freeform 2"/>
          <p:cNvSpPr/>
          <p:nvPr/>
        </p:nvSpPr>
        <p:spPr>
          <a:xfrm rot="1717545">
            <a:off x="2512461" y="4110125"/>
            <a:ext cx="3412449" cy="3620636"/>
          </a:xfrm>
          <a:custGeom>
            <a:avLst/>
            <a:gdLst/>
            <a:ahLst/>
            <a:cxnLst/>
            <a:rect l="l" t="t" r="r" b="b"/>
            <a:pathLst>
              <a:path w="3412449" h="3620636">
                <a:moveTo>
                  <a:pt x="0" y="0"/>
                </a:moveTo>
                <a:lnTo>
                  <a:pt x="3412449" y="0"/>
                </a:lnTo>
                <a:lnTo>
                  <a:pt x="3412449" y="3620635"/>
                </a:lnTo>
                <a:lnTo>
                  <a:pt x="0" y="362063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pt-PT"/>
          </a:p>
        </p:txBody>
      </p:sp>
      <p:sp>
        <p:nvSpPr>
          <p:cNvPr id="3" name="Freeform 3"/>
          <p:cNvSpPr/>
          <p:nvPr/>
        </p:nvSpPr>
        <p:spPr>
          <a:xfrm>
            <a:off x="9144000" y="1028700"/>
            <a:ext cx="924656" cy="1017121"/>
          </a:xfrm>
          <a:custGeom>
            <a:avLst/>
            <a:gdLst/>
            <a:ahLst/>
            <a:cxnLst/>
            <a:rect l="l" t="t" r="r" b="b"/>
            <a:pathLst>
              <a:path w="924656" h="1017121">
                <a:moveTo>
                  <a:pt x="0" y="0"/>
                </a:moveTo>
                <a:lnTo>
                  <a:pt x="924656" y="0"/>
                </a:lnTo>
                <a:lnTo>
                  <a:pt x="924656" y="1017122"/>
                </a:lnTo>
                <a:lnTo>
                  <a:pt x="0" y="101712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pt-PT"/>
          </a:p>
        </p:txBody>
      </p:sp>
      <p:sp>
        <p:nvSpPr>
          <p:cNvPr id="4" name="TextBox 4"/>
          <p:cNvSpPr txBox="1"/>
          <p:nvPr/>
        </p:nvSpPr>
        <p:spPr>
          <a:xfrm>
            <a:off x="1447800" y="3967976"/>
            <a:ext cx="6900436" cy="1362075"/>
          </a:xfrm>
          <a:prstGeom prst="rect">
            <a:avLst/>
          </a:prstGeom>
        </p:spPr>
        <p:txBody>
          <a:bodyPr lIns="0" tIns="0" rIns="0" bIns="0" rtlCol="0" anchor="t">
            <a:spAutoFit/>
          </a:bodyPr>
          <a:lstStyle/>
          <a:p>
            <a:pPr>
              <a:lnSpc>
                <a:spcPts val="10799"/>
              </a:lnSpc>
            </a:pPr>
            <a:r>
              <a:rPr lang="en-US" sz="8999">
                <a:solidFill>
                  <a:srgbClr val="000000"/>
                </a:solidFill>
                <a:latin typeface="Shrikhand Bold"/>
              </a:rPr>
              <a:t>The Team</a:t>
            </a:r>
          </a:p>
        </p:txBody>
      </p:sp>
      <p:grpSp>
        <p:nvGrpSpPr>
          <p:cNvPr id="5" name="Group 5"/>
          <p:cNvGrpSpPr/>
          <p:nvPr/>
        </p:nvGrpSpPr>
        <p:grpSpPr>
          <a:xfrm>
            <a:off x="11098017" y="1181100"/>
            <a:ext cx="4751583" cy="1332190"/>
            <a:chOff x="-1" y="-9562"/>
            <a:chExt cx="6335444" cy="1776252"/>
          </a:xfrm>
        </p:grpSpPr>
        <p:sp>
          <p:nvSpPr>
            <p:cNvPr id="6" name="TextBox 6"/>
            <p:cNvSpPr txBox="1"/>
            <p:nvPr/>
          </p:nvSpPr>
          <p:spPr>
            <a:xfrm>
              <a:off x="-1" y="1338065"/>
              <a:ext cx="4656919" cy="428625"/>
            </a:xfrm>
            <a:prstGeom prst="rect">
              <a:avLst/>
            </a:prstGeom>
          </p:spPr>
          <p:txBody>
            <a:bodyPr lIns="0" tIns="0" rIns="0" bIns="0" rtlCol="0" anchor="t">
              <a:spAutoFit/>
            </a:bodyPr>
            <a:lstStyle/>
            <a:p>
              <a:pPr>
                <a:lnSpc>
                  <a:spcPts val="2520"/>
                </a:lnSpc>
              </a:pPr>
              <a:r>
                <a:rPr lang="en-US" sz="2100" dirty="0">
                  <a:solidFill>
                    <a:srgbClr val="000000"/>
                  </a:solidFill>
                  <a:latin typeface="TT Commons Pro"/>
                </a:rPr>
                <a:t>Product Owner</a:t>
              </a:r>
            </a:p>
          </p:txBody>
        </p:sp>
        <p:sp>
          <p:nvSpPr>
            <p:cNvPr id="7" name="TextBox 7"/>
            <p:cNvSpPr txBox="1"/>
            <p:nvPr/>
          </p:nvSpPr>
          <p:spPr>
            <a:xfrm>
              <a:off x="0" y="-9562"/>
              <a:ext cx="6335443" cy="1132275"/>
            </a:xfrm>
            <a:prstGeom prst="rect">
              <a:avLst/>
            </a:prstGeom>
          </p:spPr>
          <p:txBody>
            <a:bodyPr wrap="square" lIns="0" tIns="0" rIns="0" bIns="0" rtlCol="0" anchor="t">
              <a:spAutoFit/>
            </a:bodyPr>
            <a:lstStyle/>
            <a:p>
              <a:pPr>
                <a:lnSpc>
                  <a:spcPts val="3359"/>
                </a:lnSpc>
              </a:pPr>
              <a:r>
                <a:rPr lang="en-US" sz="2799" dirty="0">
                  <a:solidFill>
                    <a:srgbClr val="000000"/>
                  </a:solidFill>
                  <a:latin typeface="TT Commons Pro Bold"/>
                </a:rPr>
                <a:t>Artur </a:t>
              </a:r>
              <a:r>
                <a:rPr lang="en-US" sz="2799" dirty="0" err="1">
                  <a:solidFill>
                    <a:srgbClr val="000000"/>
                  </a:solidFill>
                  <a:latin typeface="TT Commons Pro Bold"/>
                </a:rPr>
                <a:t>Yurchuk</a:t>
              </a:r>
              <a:r>
                <a:rPr lang="en-US" sz="2799" dirty="0">
                  <a:solidFill>
                    <a:srgbClr val="000000"/>
                  </a:solidFill>
                  <a:latin typeface="TT Commons Pro Bold"/>
                </a:rPr>
                <a:t> </a:t>
              </a:r>
            </a:p>
            <a:p>
              <a:pPr>
                <a:lnSpc>
                  <a:spcPts val="3359"/>
                </a:lnSpc>
              </a:pPr>
              <a:r>
                <a:rPr lang="en-US" sz="2799" dirty="0">
                  <a:solidFill>
                    <a:srgbClr val="000000"/>
                  </a:solidFill>
                  <a:latin typeface="TT Commons Pro "/>
                </a:rPr>
                <a:t>2021130221</a:t>
              </a:r>
            </a:p>
          </p:txBody>
        </p:sp>
      </p:grpSp>
      <p:grpSp>
        <p:nvGrpSpPr>
          <p:cNvPr id="8" name="Group 8"/>
          <p:cNvGrpSpPr/>
          <p:nvPr/>
        </p:nvGrpSpPr>
        <p:grpSpPr>
          <a:xfrm>
            <a:off x="11098016" y="2818979"/>
            <a:ext cx="3263524" cy="1350272"/>
            <a:chOff x="-2" y="11961"/>
            <a:chExt cx="4351365" cy="1800362"/>
          </a:xfrm>
        </p:grpSpPr>
        <p:sp>
          <p:nvSpPr>
            <p:cNvPr id="9" name="TextBox 9"/>
            <p:cNvSpPr txBox="1"/>
            <p:nvPr/>
          </p:nvSpPr>
          <p:spPr>
            <a:xfrm>
              <a:off x="-2" y="1383698"/>
              <a:ext cx="4351364" cy="428625"/>
            </a:xfrm>
            <a:prstGeom prst="rect">
              <a:avLst/>
            </a:prstGeom>
          </p:spPr>
          <p:txBody>
            <a:bodyPr lIns="0" tIns="0" rIns="0" bIns="0" rtlCol="0" anchor="t">
              <a:spAutoFit/>
            </a:bodyPr>
            <a:lstStyle/>
            <a:p>
              <a:pPr marL="0" lvl="0" indent="0">
                <a:lnSpc>
                  <a:spcPts val="2520"/>
                </a:lnSpc>
                <a:spcBef>
                  <a:spcPct val="0"/>
                </a:spcBef>
              </a:pPr>
              <a:r>
                <a:rPr lang="en-US" sz="2100" dirty="0">
                  <a:solidFill>
                    <a:srgbClr val="000000"/>
                  </a:solidFill>
                  <a:latin typeface="TT Commons Pro"/>
                </a:rPr>
                <a:t>Scrum Master</a:t>
              </a:r>
            </a:p>
          </p:txBody>
        </p:sp>
        <p:sp>
          <p:nvSpPr>
            <p:cNvPr id="10" name="TextBox 10"/>
            <p:cNvSpPr txBox="1"/>
            <p:nvPr/>
          </p:nvSpPr>
          <p:spPr>
            <a:xfrm>
              <a:off x="-1" y="11961"/>
              <a:ext cx="4351364" cy="1132275"/>
            </a:xfrm>
            <a:prstGeom prst="rect">
              <a:avLst/>
            </a:prstGeom>
          </p:spPr>
          <p:txBody>
            <a:bodyPr lIns="0" tIns="0" rIns="0" bIns="0" rtlCol="0" anchor="t">
              <a:spAutoFit/>
            </a:bodyPr>
            <a:lstStyle/>
            <a:p>
              <a:pPr marL="0" lvl="0" indent="0">
                <a:lnSpc>
                  <a:spcPts val="3359"/>
                </a:lnSpc>
                <a:spcBef>
                  <a:spcPct val="0"/>
                </a:spcBef>
              </a:pPr>
              <a:r>
                <a:rPr lang="en-US" sz="2799" dirty="0">
                  <a:solidFill>
                    <a:srgbClr val="000000"/>
                  </a:solidFill>
                  <a:latin typeface="TT Commons Pro Bold"/>
                </a:rPr>
                <a:t>Lara Bizarro </a:t>
              </a:r>
              <a:r>
                <a:rPr lang="en-US" sz="2799" dirty="0">
                  <a:solidFill>
                    <a:srgbClr val="000000"/>
                  </a:solidFill>
                  <a:latin typeface="TT Commons Pro" panose="020B0604020202020204" charset="0"/>
                </a:rPr>
                <a:t>2021130066</a:t>
              </a:r>
            </a:p>
          </p:txBody>
        </p:sp>
      </p:grpSp>
      <p:grpSp>
        <p:nvGrpSpPr>
          <p:cNvPr id="11" name="Group 11"/>
          <p:cNvGrpSpPr/>
          <p:nvPr/>
        </p:nvGrpSpPr>
        <p:grpSpPr>
          <a:xfrm>
            <a:off x="11108314" y="4499458"/>
            <a:ext cx="3492689" cy="1384833"/>
            <a:chOff x="0" y="-9563"/>
            <a:chExt cx="4656919" cy="1846443"/>
          </a:xfrm>
        </p:grpSpPr>
        <p:sp>
          <p:nvSpPr>
            <p:cNvPr id="12" name="TextBox 12"/>
            <p:cNvSpPr txBox="1"/>
            <p:nvPr/>
          </p:nvSpPr>
          <p:spPr>
            <a:xfrm>
              <a:off x="0" y="1408255"/>
              <a:ext cx="4656919" cy="428625"/>
            </a:xfrm>
            <a:prstGeom prst="rect">
              <a:avLst/>
            </a:prstGeom>
          </p:spPr>
          <p:txBody>
            <a:bodyPr lIns="0" tIns="0" rIns="0" bIns="0" rtlCol="0" anchor="t">
              <a:spAutoFit/>
            </a:bodyPr>
            <a:lstStyle/>
            <a:p>
              <a:pPr>
                <a:lnSpc>
                  <a:spcPts val="2520"/>
                </a:lnSpc>
              </a:pPr>
              <a:r>
                <a:rPr lang="en-US" sz="2100" dirty="0">
                  <a:solidFill>
                    <a:srgbClr val="000000"/>
                  </a:solidFill>
                  <a:latin typeface="TT Commons Pro"/>
                </a:rPr>
                <a:t>Developer</a:t>
              </a:r>
            </a:p>
          </p:txBody>
        </p:sp>
        <p:sp>
          <p:nvSpPr>
            <p:cNvPr id="13" name="TextBox 13"/>
            <p:cNvSpPr txBox="1"/>
            <p:nvPr/>
          </p:nvSpPr>
          <p:spPr>
            <a:xfrm>
              <a:off x="0" y="-9563"/>
              <a:ext cx="4656919" cy="1132275"/>
            </a:xfrm>
            <a:prstGeom prst="rect">
              <a:avLst/>
            </a:prstGeom>
          </p:spPr>
          <p:txBody>
            <a:bodyPr lIns="0" tIns="0" rIns="0" bIns="0" rtlCol="0" anchor="t">
              <a:spAutoFit/>
            </a:bodyPr>
            <a:lstStyle/>
            <a:p>
              <a:pPr>
                <a:lnSpc>
                  <a:spcPts val="3359"/>
                </a:lnSpc>
              </a:pPr>
              <a:r>
                <a:rPr lang="en-US" sz="2799" dirty="0">
                  <a:solidFill>
                    <a:srgbClr val="000000"/>
                  </a:solidFill>
                  <a:latin typeface="TT Commons Pro Bold"/>
                </a:rPr>
                <a:t>Francisco Costa </a:t>
              </a:r>
              <a:r>
                <a:rPr lang="en-US" sz="2799" dirty="0">
                  <a:solidFill>
                    <a:srgbClr val="000000"/>
                  </a:solidFill>
                  <a:latin typeface="TT Commons Pro" panose="020B0604020202020204" charset="0"/>
                </a:rPr>
                <a:t>2021146317</a:t>
              </a:r>
            </a:p>
          </p:txBody>
        </p:sp>
      </p:grpSp>
      <p:grpSp>
        <p:nvGrpSpPr>
          <p:cNvPr id="14" name="Group 14"/>
          <p:cNvGrpSpPr/>
          <p:nvPr/>
        </p:nvGrpSpPr>
        <p:grpSpPr>
          <a:xfrm>
            <a:off x="11073302" y="6178493"/>
            <a:ext cx="3263523" cy="1311241"/>
            <a:chOff x="0" y="-9563"/>
            <a:chExt cx="4351364" cy="1748321"/>
          </a:xfrm>
        </p:grpSpPr>
        <p:sp>
          <p:nvSpPr>
            <p:cNvPr id="15" name="TextBox 15"/>
            <p:cNvSpPr txBox="1"/>
            <p:nvPr/>
          </p:nvSpPr>
          <p:spPr>
            <a:xfrm>
              <a:off x="0" y="1310133"/>
              <a:ext cx="4351364" cy="428625"/>
            </a:xfrm>
            <a:prstGeom prst="rect">
              <a:avLst/>
            </a:prstGeom>
          </p:spPr>
          <p:txBody>
            <a:bodyPr lIns="0" tIns="0" rIns="0" bIns="0" rtlCol="0" anchor="t">
              <a:spAutoFit/>
            </a:bodyPr>
            <a:lstStyle/>
            <a:p>
              <a:pPr marL="0" lvl="0" indent="0">
                <a:lnSpc>
                  <a:spcPts val="2520"/>
                </a:lnSpc>
                <a:spcBef>
                  <a:spcPct val="0"/>
                </a:spcBef>
              </a:pPr>
              <a:r>
                <a:rPr lang="en-US" sz="2100" dirty="0">
                  <a:solidFill>
                    <a:srgbClr val="000000"/>
                  </a:solidFill>
                  <a:latin typeface="TT Commons Pro"/>
                </a:rPr>
                <a:t>Developer</a:t>
              </a:r>
            </a:p>
          </p:txBody>
        </p:sp>
        <p:sp>
          <p:nvSpPr>
            <p:cNvPr id="16" name="TextBox 16"/>
            <p:cNvSpPr txBox="1"/>
            <p:nvPr/>
          </p:nvSpPr>
          <p:spPr>
            <a:xfrm>
              <a:off x="0" y="-9563"/>
              <a:ext cx="4351364" cy="1132275"/>
            </a:xfrm>
            <a:prstGeom prst="rect">
              <a:avLst/>
            </a:prstGeom>
          </p:spPr>
          <p:txBody>
            <a:bodyPr lIns="0" tIns="0" rIns="0" bIns="0" rtlCol="0" anchor="t">
              <a:spAutoFit/>
            </a:bodyPr>
            <a:lstStyle/>
            <a:p>
              <a:pPr marL="0" lvl="0" indent="0">
                <a:lnSpc>
                  <a:spcPts val="3359"/>
                </a:lnSpc>
                <a:spcBef>
                  <a:spcPct val="0"/>
                </a:spcBef>
              </a:pPr>
              <a:r>
                <a:rPr lang="en-US" sz="2799" dirty="0">
                  <a:solidFill>
                    <a:srgbClr val="000000"/>
                  </a:solidFill>
                  <a:latin typeface="TT Commons Pro Bold"/>
                </a:rPr>
                <a:t>Joana </a:t>
              </a:r>
              <a:r>
                <a:rPr lang="en-US" sz="2799" dirty="0" err="1">
                  <a:solidFill>
                    <a:srgbClr val="000000"/>
                  </a:solidFill>
                  <a:latin typeface="TT Commons Pro Bold"/>
                </a:rPr>
                <a:t>Ferrão</a:t>
              </a:r>
              <a:r>
                <a:rPr lang="en-US" sz="2799" dirty="0">
                  <a:solidFill>
                    <a:srgbClr val="000000"/>
                  </a:solidFill>
                  <a:latin typeface="TT Commons Pro Bold"/>
                </a:rPr>
                <a:t> </a:t>
              </a:r>
              <a:r>
                <a:rPr lang="en-US" sz="2799" dirty="0">
                  <a:solidFill>
                    <a:srgbClr val="000000"/>
                  </a:solidFill>
                  <a:latin typeface="TT Commons Pro "/>
                </a:rPr>
                <a:t>2020131638</a:t>
              </a:r>
            </a:p>
          </p:txBody>
        </p:sp>
      </p:grpSp>
      <p:grpSp>
        <p:nvGrpSpPr>
          <p:cNvPr id="17" name="Group 17"/>
          <p:cNvGrpSpPr/>
          <p:nvPr/>
        </p:nvGrpSpPr>
        <p:grpSpPr>
          <a:xfrm>
            <a:off x="11073301" y="7782096"/>
            <a:ext cx="3288238" cy="1302302"/>
            <a:chOff x="-32953" y="-9563"/>
            <a:chExt cx="4384317" cy="1736402"/>
          </a:xfrm>
        </p:grpSpPr>
        <p:sp>
          <p:nvSpPr>
            <p:cNvPr id="18" name="TextBox 18"/>
            <p:cNvSpPr txBox="1"/>
            <p:nvPr/>
          </p:nvSpPr>
          <p:spPr>
            <a:xfrm>
              <a:off x="-32953" y="1298214"/>
              <a:ext cx="4351364" cy="428625"/>
            </a:xfrm>
            <a:prstGeom prst="rect">
              <a:avLst/>
            </a:prstGeom>
          </p:spPr>
          <p:txBody>
            <a:bodyPr lIns="0" tIns="0" rIns="0" bIns="0" rtlCol="0" anchor="t">
              <a:spAutoFit/>
            </a:bodyPr>
            <a:lstStyle/>
            <a:p>
              <a:pPr marL="0" lvl="0" indent="0">
                <a:lnSpc>
                  <a:spcPts val="2520"/>
                </a:lnSpc>
                <a:spcBef>
                  <a:spcPct val="0"/>
                </a:spcBef>
              </a:pPr>
              <a:r>
                <a:rPr lang="en-US" sz="2100" dirty="0">
                  <a:solidFill>
                    <a:srgbClr val="000000"/>
                  </a:solidFill>
                  <a:latin typeface="TT Commons Pro"/>
                </a:rPr>
                <a:t>Developer</a:t>
              </a:r>
            </a:p>
          </p:txBody>
        </p:sp>
        <p:sp>
          <p:nvSpPr>
            <p:cNvPr id="19" name="TextBox 19"/>
            <p:cNvSpPr txBox="1"/>
            <p:nvPr/>
          </p:nvSpPr>
          <p:spPr>
            <a:xfrm>
              <a:off x="0" y="-9563"/>
              <a:ext cx="4351364" cy="1132275"/>
            </a:xfrm>
            <a:prstGeom prst="rect">
              <a:avLst/>
            </a:prstGeom>
          </p:spPr>
          <p:txBody>
            <a:bodyPr lIns="0" tIns="0" rIns="0" bIns="0" rtlCol="0" anchor="t">
              <a:spAutoFit/>
            </a:bodyPr>
            <a:lstStyle/>
            <a:p>
              <a:pPr marL="0" lvl="0" indent="0">
                <a:lnSpc>
                  <a:spcPts val="3359"/>
                </a:lnSpc>
                <a:spcBef>
                  <a:spcPct val="0"/>
                </a:spcBef>
              </a:pPr>
              <a:r>
                <a:rPr lang="en-US" sz="2799" dirty="0">
                  <a:solidFill>
                    <a:srgbClr val="000000"/>
                  </a:solidFill>
                  <a:latin typeface="TT Commons Pro Bold"/>
                </a:rPr>
                <a:t>Ana Silva </a:t>
              </a:r>
              <a:r>
                <a:rPr lang="pt-PT" sz="2800" b="0" i="0" dirty="0">
                  <a:solidFill>
                    <a:srgbClr val="000000"/>
                  </a:solidFill>
                  <a:effectLst/>
                  <a:latin typeface="TT Commons Pro" panose="020B0604020202020204" charset="0"/>
                </a:rPr>
                <a:t>2021154586</a:t>
              </a:r>
              <a:endParaRPr lang="en-US" sz="2799" dirty="0">
                <a:solidFill>
                  <a:srgbClr val="000000"/>
                </a:solidFill>
                <a:latin typeface="TT Commons Pro Bold"/>
              </a:endParaRPr>
            </a:p>
          </p:txBody>
        </p:sp>
      </p:grpSp>
    </p:spTree>
  </p:cSld>
  <p:clrMapOvr>
    <a:masterClrMapping/>
  </p:clrMapOvr>
  <p:transition spd="med">
    <p:pull/>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DDE1FF"/>
        </a:solidFill>
        <a:effectLst/>
      </p:bgPr>
    </p:bg>
    <p:spTree>
      <p:nvGrpSpPr>
        <p:cNvPr id="1" name=""/>
        <p:cNvGrpSpPr/>
        <p:nvPr/>
      </p:nvGrpSpPr>
      <p:grpSpPr>
        <a:xfrm>
          <a:off x="0" y="0"/>
          <a:ext cx="0" cy="0"/>
          <a:chOff x="0" y="0"/>
          <a:chExt cx="0" cy="0"/>
        </a:xfrm>
      </p:grpSpPr>
      <p:sp>
        <p:nvSpPr>
          <p:cNvPr id="2" name="Freeform 2"/>
          <p:cNvSpPr/>
          <p:nvPr/>
        </p:nvSpPr>
        <p:spPr>
          <a:xfrm rot="755772">
            <a:off x="387932" y="7407210"/>
            <a:ext cx="3742447" cy="3970766"/>
          </a:xfrm>
          <a:custGeom>
            <a:avLst/>
            <a:gdLst/>
            <a:ahLst/>
            <a:cxnLst/>
            <a:rect l="l" t="t" r="r" b="b"/>
            <a:pathLst>
              <a:path w="3742447" h="3970766">
                <a:moveTo>
                  <a:pt x="0" y="0"/>
                </a:moveTo>
                <a:lnTo>
                  <a:pt x="3742447" y="0"/>
                </a:lnTo>
                <a:lnTo>
                  <a:pt x="3742447" y="3970766"/>
                </a:lnTo>
                <a:lnTo>
                  <a:pt x="0" y="39707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pt-PT"/>
          </a:p>
        </p:txBody>
      </p:sp>
      <p:sp>
        <p:nvSpPr>
          <p:cNvPr id="3" name="Freeform 3"/>
          <p:cNvSpPr/>
          <p:nvPr/>
        </p:nvSpPr>
        <p:spPr>
          <a:xfrm rot="3062261">
            <a:off x="15553075" y="-359668"/>
            <a:ext cx="3412449" cy="3620636"/>
          </a:xfrm>
          <a:custGeom>
            <a:avLst/>
            <a:gdLst/>
            <a:ahLst/>
            <a:cxnLst/>
            <a:rect l="l" t="t" r="r" b="b"/>
            <a:pathLst>
              <a:path w="3412449" h="3620636">
                <a:moveTo>
                  <a:pt x="0" y="0"/>
                </a:moveTo>
                <a:lnTo>
                  <a:pt x="3412450" y="0"/>
                </a:lnTo>
                <a:lnTo>
                  <a:pt x="3412450" y="3620635"/>
                </a:lnTo>
                <a:lnTo>
                  <a:pt x="0" y="362063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pt-PT"/>
          </a:p>
        </p:txBody>
      </p:sp>
      <p:grpSp>
        <p:nvGrpSpPr>
          <p:cNvPr id="4" name="Group 4"/>
          <p:cNvGrpSpPr/>
          <p:nvPr/>
        </p:nvGrpSpPr>
        <p:grpSpPr>
          <a:xfrm>
            <a:off x="2372887" y="1530669"/>
            <a:ext cx="13594710" cy="3086100"/>
            <a:chOff x="0" y="0"/>
            <a:chExt cx="3580500" cy="812800"/>
          </a:xfrm>
        </p:grpSpPr>
        <p:sp>
          <p:nvSpPr>
            <p:cNvPr id="5" name="Freeform 5"/>
            <p:cNvSpPr/>
            <p:nvPr/>
          </p:nvSpPr>
          <p:spPr>
            <a:xfrm>
              <a:off x="0" y="0"/>
              <a:ext cx="3580500" cy="812800"/>
            </a:xfrm>
            <a:custGeom>
              <a:avLst/>
              <a:gdLst/>
              <a:ahLst/>
              <a:cxnLst/>
              <a:rect l="l" t="t" r="r" b="b"/>
              <a:pathLst>
                <a:path w="3580500" h="812800">
                  <a:moveTo>
                    <a:pt x="0" y="0"/>
                  </a:moveTo>
                  <a:lnTo>
                    <a:pt x="3580500" y="0"/>
                  </a:lnTo>
                  <a:lnTo>
                    <a:pt x="3580500" y="812800"/>
                  </a:lnTo>
                  <a:lnTo>
                    <a:pt x="0" y="812800"/>
                  </a:lnTo>
                  <a:close/>
                </a:path>
              </a:pathLst>
            </a:custGeom>
            <a:solidFill>
              <a:srgbClr val="FFFFFF"/>
            </a:solidFill>
          </p:spPr>
          <p:txBody>
            <a:bodyPr/>
            <a:lstStyle/>
            <a:p>
              <a:endParaRPr lang="pt-PT"/>
            </a:p>
          </p:txBody>
        </p:sp>
        <p:sp>
          <p:nvSpPr>
            <p:cNvPr id="6" name="TextBox 6"/>
            <p:cNvSpPr txBox="1"/>
            <p:nvPr/>
          </p:nvSpPr>
          <p:spPr>
            <a:xfrm>
              <a:off x="0" y="-38100"/>
              <a:ext cx="3580500" cy="850900"/>
            </a:xfrm>
            <a:prstGeom prst="rect">
              <a:avLst/>
            </a:prstGeom>
          </p:spPr>
          <p:txBody>
            <a:bodyPr lIns="50800" tIns="50800" rIns="50800" bIns="50800" rtlCol="0" anchor="ctr"/>
            <a:lstStyle/>
            <a:p>
              <a:pPr algn="ctr">
                <a:lnSpc>
                  <a:spcPts val="3120"/>
                </a:lnSpc>
              </a:pPr>
              <a:endParaRPr/>
            </a:p>
          </p:txBody>
        </p:sp>
      </p:grpSp>
      <p:sp>
        <p:nvSpPr>
          <p:cNvPr id="7" name="TextBox 7"/>
          <p:cNvSpPr txBox="1"/>
          <p:nvPr/>
        </p:nvSpPr>
        <p:spPr>
          <a:xfrm>
            <a:off x="2372887" y="647700"/>
            <a:ext cx="13594710" cy="1362075"/>
          </a:xfrm>
          <a:prstGeom prst="rect">
            <a:avLst/>
          </a:prstGeom>
        </p:spPr>
        <p:txBody>
          <a:bodyPr lIns="0" tIns="0" rIns="0" bIns="0" rtlCol="0" anchor="t">
            <a:spAutoFit/>
          </a:bodyPr>
          <a:lstStyle/>
          <a:p>
            <a:pPr algn="ctr">
              <a:lnSpc>
                <a:spcPts val="10799"/>
              </a:lnSpc>
            </a:pPr>
            <a:r>
              <a:rPr lang="en-US" sz="8999" dirty="0">
                <a:solidFill>
                  <a:srgbClr val="3677DF"/>
                </a:solidFill>
                <a:latin typeface="Shrikhand"/>
              </a:rPr>
              <a:t>Vision</a:t>
            </a:r>
          </a:p>
        </p:txBody>
      </p:sp>
      <p:sp>
        <p:nvSpPr>
          <p:cNvPr id="8" name="TextBox 8"/>
          <p:cNvSpPr txBox="1"/>
          <p:nvPr/>
        </p:nvSpPr>
        <p:spPr>
          <a:xfrm>
            <a:off x="3345301" y="1921194"/>
            <a:ext cx="11597398" cy="2256387"/>
          </a:xfrm>
          <a:prstGeom prst="rect">
            <a:avLst/>
          </a:prstGeom>
        </p:spPr>
        <p:txBody>
          <a:bodyPr lIns="0" tIns="0" rIns="0" bIns="0" rtlCol="0" anchor="t">
            <a:spAutoFit/>
          </a:bodyPr>
          <a:lstStyle/>
          <a:p>
            <a:pPr algn="ctr">
              <a:lnSpc>
                <a:spcPts val="4499"/>
              </a:lnSpc>
            </a:pPr>
            <a:r>
              <a:rPr lang="en-US" sz="2999" dirty="0">
                <a:solidFill>
                  <a:srgbClr val="000000"/>
                </a:solidFill>
                <a:latin typeface="TT Commons Pro"/>
              </a:rPr>
              <a:t>We see </a:t>
            </a:r>
            <a:r>
              <a:rPr lang="en-US" sz="2999" dirty="0">
                <a:solidFill>
                  <a:srgbClr val="000000"/>
                </a:solidFill>
                <a:latin typeface="TT Commons Pro Bold"/>
              </a:rPr>
              <a:t>Expense Manager</a:t>
            </a:r>
            <a:r>
              <a:rPr lang="en-US" sz="2999" dirty="0">
                <a:solidFill>
                  <a:srgbClr val="000000"/>
                </a:solidFill>
                <a:latin typeface="TT Commons Pro"/>
              </a:rPr>
              <a:t> as a catalyst for change, helping users </a:t>
            </a:r>
            <a:r>
              <a:rPr lang="en-US" sz="2999" dirty="0">
                <a:solidFill>
                  <a:srgbClr val="000000"/>
                </a:solidFill>
                <a:latin typeface="TT Commons Pro Bold"/>
              </a:rPr>
              <a:t>take control </a:t>
            </a:r>
            <a:r>
              <a:rPr lang="en-US" sz="2999" dirty="0">
                <a:solidFill>
                  <a:srgbClr val="000000"/>
                </a:solidFill>
                <a:latin typeface="TT Commons Pro"/>
              </a:rPr>
              <a:t>of their </a:t>
            </a:r>
            <a:r>
              <a:rPr lang="en-US" sz="2999" dirty="0">
                <a:solidFill>
                  <a:srgbClr val="000000"/>
                </a:solidFill>
                <a:latin typeface="TT Commons Pro Bold"/>
              </a:rPr>
              <a:t>money</a:t>
            </a:r>
            <a:r>
              <a:rPr lang="en-US" sz="2999" dirty="0">
                <a:solidFill>
                  <a:srgbClr val="000000"/>
                </a:solidFill>
                <a:latin typeface="TT Commons Pro"/>
              </a:rPr>
              <a:t>, </a:t>
            </a:r>
            <a:r>
              <a:rPr lang="en-US" sz="2999" dirty="0">
                <a:solidFill>
                  <a:srgbClr val="000000"/>
                </a:solidFill>
                <a:latin typeface="TT Commons Pro Bold"/>
              </a:rPr>
              <a:t>reducing financial stress </a:t>
            </a:r>
            <a:r>
              <a:rPr lang="en-US" sz="2999" dirty="0">
                <a:solidFill>
                  <a:srgbClr val="000000"/>
                </a:solidFill>
                <a:latin typeface="TT Commons Pro"/>
              </a:rPr>
              <a:t>and helping to</a:t>
            </a:r>
            <a:r>
              <a:rPr lang="en-US" sz="2999" dirty="0">
                <a:solidFill>
                  <a:srgbClr val="000000"/>
                </a:solidFill>
                <a:latin typeface="TT Commons Pro Bold"/>
              </a:rPr>
              <a:t> create </a:t>
            </a:r>
            <a:r>
              <a:rPr lang="en-US" sz="2999" dirty="0">
                <a:solidFill>
                  <a:srgbClr val="000000"/>
                </a:solidFill>
                <a:latin typeface="TT Commons Pro"/>
              </a:rPr>
              <a:t>and </a:t>
            </a:r>
            <a:r>
              <a:rPr lang="en-US" sz="2999" dirty="0">
                <a:solidFill>
                  <a:srgbClr val="000000"/>
                </a:solidFill>
                <a:latin typeface="TT Commons Pro Bold"/>
              </a:rPr>
              <a:t>achieve </a:t>
            </a:r>
            <a:r>
              <a:rPr lang="en-US" sz="2999" dirty="0">
                <a:solidFill>
                  <a:srgbClr val="000000"/>
                </a:solidFill>
                <a:latin typeface="TT Commons Pro"/>
              </a:rPr>
              <a:t>user </a:t>
            </a:r>
            <a:r>
              <a:rPr lang="en-US" sz="2999" dirty="0">
                <a:solidFill>
                  <a:srgbClr val="000000"/>
                </a:solidFill>
                <a:latin typeface="TT Commons Pro Bold"/>
              </a:rPr>
              <a:t>goals, </a:t>
            </a:r>
            <a:r>
              <a:rPr lang="en-US" sz="2999" dirty="0">
                <a:solidFill>
                  <a:srgbClr val="000000"/>
                </a:solidFill>
                <a:latin typeface="TT Commons Pro"/>
              </a:rPr>
              <a:t>by having expenses summaries, analyses and tracking, allowing to establish monthly budgets/limits.</a:t>
            </a:r>
          </a:p>
        </p:txBody>
      </p:sp>
      <p:grpSp>
        <p:nvGrpSpPr>
          <p:cNvPr id="9" name="Group 9"/>
          <p:cNvGrpSpPr/>
          <p:nvPr/>
        </p:nvGrpSpPr>
        <p:grpSpPr>
          <a:xfrm>
            <a:off x="2372887" y="5962650"/>
            <a:ext cx="13594710" cy="2533650"/>
            <a:chOff x="0" y="0"/>
            <a:chExt cx="3580500" cy="667299"/>
          </a:xfrm>
        </p:grpSpPr>
        <p:sp>
          <p:nvSpPr>
            <p:cNvPr id="10" name="Freeform 10"/>
            <p:cNvSpPr/>
            <p:nvPr/>
          </p:nvSpPr>
          <p:spPr>
            <a:xfrm>
              <a:off x="0" y="0"/>
              <a:ext cx="3580500" cy="667299"/>
            </a:xfrm>
            <a:custGeom>
              <a:avLst/>
              <a:gdLst/>
              <a:ahLst/>
              <a:cxnLst/>
              <a:rect l="l" t="t" r="r" b="b"/>
              <a:pathLst>
                <a:path w="3580500" h="667299">
                  <a:moveTo>
                    <a:pt x="0" y="0"/>
                  </a:moveTo>
                  <a:lnTo>
                    <a:pt x="3580500" y="0"/>
                  </a:lnTo>
                  <a:lnTo>
                    <a:pt x="3580500" y="667299"/>
                  </a:lnTo>
                  <a:lnTo>
                    <a:pt x="0" y="667299"/>
                  </a:lnTo>
                  <a:close/>
                </a:path>
              </a:pathLst>
            </a:custGeom>
            <a:solidFill>
              <a:srgbClr val="FFFFFF"/>
            </a:solidFill>
          </p:spPr>
          <p:txBody>
            <a:bodyPr/>
            <a:lstStyle/>
            <a:p>
              <a:endParaRPr lang="pt-PT"/>
            </a:p>
          </p:txBody>
        </p:sp>
        <p:sp>
          <p:nvSpPr>
            <p:cNvPr id="11" name="TextBox 11"/>
            <p:cNvSpPr txBox="1"/>
            <p:nvPr/>
          </p:nvSpPr>
          <p:spPr>
            <a:xfrm>
              <a:off x="0" y="-38100"/>
              <a:ext cx="3580500" cy="705399"/>
            </a:xfrm>
            <a:prstGeom prst="rect">
              <a:avLst/>
            </a:prstGeom>
          </p:spPr>
          <p:txBody>
            <a:bodyPr lIns="50800" tIns="50800" rIns="50800" bIns="50800" rtlCol="0" anchor="ctr"/>
            <a:lstStyle/>
            <a:p>
              <a:pPr algn="ctr">
                <a:lnSpc>
                  <a:spcPts val="3120"/>
                </a:lnSpc>
              </a:pPr>
              <a:endParaRPr/>
            </a:p>
          </p:txBody>
        </p:sp>
      </p:grpSp>
      <p:sp>
        <p:nvSpPr>
          <p:cNvPr id="12" name="TextBox 12"/>
          <p:cNvSpPr txBox="1"/>
          <p:nvPr/>
        </p:nvSpPr>
        <p:spPr>
          <a:xfrm>
            <a:off x="2372887" y="5003480"/>
            <a:ext cx="13594710" cy="1362075"/>
          </a:xfrm>
          <a:prstGeom prst="rect">
            <a:avLst/>
          </a:prstGeom>
        </p:spPr>
        <p:txBody>
          <a:bodyPr lIns="0" tIns="0" rIns="0" bIns="0" rtlCol="0" anchor="t">
            <a:spAutoFit/>
          </a:bodyPr>
          <a:lstStyle/>
          <a:p>
            <a:pPr algn="ctr">
              <a:lnSpc>
                <a:spcPts val="10799"/>
              </a:lnSpc>
            </a:pPr>
            <a:r>
              <a:rPr lang="en-US" sz="8999" dirty="0">
                <a:solidFill>
                  <a:srgbClr val="3677DF"/>
                </a:solidFill>
                <a:latin typeface="Shrikhand"/>
              </a:rPr>
              <a:t>Project goals</a:t>
            </a:r>
          </a:p>
        </p:txBody>
      </p:sp>
      <p:sp>
        <p:nvSpPr>
          <p:cNvPr id="13" name="TextBox 13"/>
          <p:cNvSpPr txBox="1"/>
          <p:nvPr/>
        </p:nvSpPr>
        <p:spPr>
          <a:xfrm>
            <a:off x="3807741" y="6364879"/>
            <a:ext cx="10725002" cy="1704975"/>
          </a:xfrm>
          <a:prstGeom prst="rect">
            <a:avLst/>
          </a:prstGeom>
        </p:spPr>
        <p:txBody>
          <a:bodyPr lIns="0" tIns="0" rIns="0" bIns="0" rtlCol="0" anchor="t">
            <a:spAutoFit/>
          </a:bodyPr>
          <a:lstStyle/>
          <a:p>
            <a:pPr marL="647700" lvl="1" indent="-323850" algn="just">
              <a:lnSpc>
                <a:spcPts val="4500"/>
              </a:lnSpc>
              <a:buFont typeface="Arial"/>
              <a:buChar char="•"/>
            </a:pPr>
            <a:r>
              <a:rPr lang="en-US" sz="3000" dirty="0">
                <a:solidFill>
                  <a:srgbClr val="000000"/>
                </a:solidFill>
                <a:latin typeface="Arimo Bold"/>
              </a:rPr>
              <a:t> Develop a User-Friendly Expense Tracking System</a:t>
            </a:r>
          </a:p>
          <a:p>
            <a:pPr marL="647700" lvl="1" indent="-323850" algn="just">
              <a:lnSpc>
                <a:spcPts val="4500"/>
              </a:lnSpc>
              <a:buFont typeface="Arial"/>
              <a:buChar char="•"/>
            </a:pPr>
            <a:r>
              <a:rPr lang="en-US" sz="3000" dirty="0">
                <a:solidFill>
                  <a:srgbClr val="000000"/>
                </a:solidFill>
                <a:latin typeface="Arimo"/>
              </a:rPr>
              <a:t> </a:t>
            </a:r>
            <a:r>
              <a:rPr lang="en-US" sz="3000" dirty="0">
                <a:solidFill>
                  <a:srgbClr val="000000"/>
                </a:solidFill>
                <a:latin typeface="Arimo Bold"/>
              </a:rPr>
              <a:t>Categorize</a:t>
            </a:r>
            <a:r>
              <a:rPr lang="en-US" sz="3000" dirty="0">
                <a:solidFill>
                  <a:srgbClr val="000000"/>
                </a:solidFill>
                <a:latin typeface="Arimo"/>
              </a:rPr>
              <a:t>, </a:t>
            </a:r>
            <a:r>
              <a:rPr lang="en-US" sz="3000" b="1" dirty="0">
                <a:solidFill>
                  <a:srgbClr val="000000"/>
                </a:solidFill>
                <a:latin typeface="Arimo"/>
              </a:rPr>
              <a:t>A</a:t>
            </a:r>
            <a:r>
              <a:rPr lang="en-US" sz="3000" b="1" dirty="0">
                <a:solidFill>
                  <a:srgbClr val="000000"/>
                </a:solidFill>
                <a:latin typeface="Arimo Bold"/>
              </a:rPr>
              <a:t>nalyze</a:t>
            </a:r>
            <a:r>
              <a:rPr lang="en-US" sz="3000" dirty="0">
                <a:solidFill>
                  <a:srgbClr val="000000"/>
                </a:solidFill>
                <a:latin typeface="Arimo Bold"/>
              </a:rPr>
              <a:t> </a:t>
            </a:r>
            <a:r>
              <a:rPr lang="en-US" sz="3000" dirty="0">
                <a:solidFill>
                  <a:srgbClr val="000000"/>
                </a:solidFill>
                <a:latin typeface="Arimo"/>
              </a:rPr>
              <a:t>and</a:t>
            </a:r>
            <a:r>
              <a:rPr lang="en-US" sz="3000" dirty="0">
                <a:solidFill>
                  <a:srgbClr val="000000"/>
                </a:solidFill>
                <a:latin typeface="Arimo Bold"/>
              </a:rPr>
              <a:t> Tracking expenses </a:t>
            </a:r>
          </a:p>
          <a:p>
            <a:pPr marL="647700" lvl="1" indent="-323850" algn="just">
              <a:lnSpc>
                <a:spcPts val="4500"/>
              </a:lnSpc>
              <a:buFont typeface="Arial"/>
              <a:buChar char="•"/>
            </a:pPr>
            <a:r>
              <a:rPr lang="en-US" sz="3000" dirty="0">
                <a:solidFill>
                  <a:srgbClr val="000000"/>
                </a:solidFill>
                <a:latin typeface="Arimo"/>
              </a:rPr>
              <a:t> Set  and Track</a:t>
            </a:r>
            <a:r>
              <a:rPr lang="en-US" sz="3000" dirty="0">
                <a:solidFill>
                  <a:srgbClr val="000000"/>
                </a:solidFill>
                <a:latin typeface="Arimo Bold"/>
              </a:rPr>
              <a:t> Objectives </a:t>
            </a:r>
          </a:p>
        </p:txBody>
      </p:sp>
      <p:sp>
        <p:nvSpPr>
          <p:cNvPr id="14" name="TextBox 14"/>
          <p:cNvSpPr txBox="1"/>
          <p:nvPr/>
        </p:nvSpPr>
        <p:spPr>
          <a:xfrm>
            <a:off x="8067491" y="9291923"/>
            <a:ext cx="2153018" cy="409599"/>
          </a:xfrm>
          <a:prstGeom prst="rect">
            <a:avLst/>
          </a:prstGeom>
        </p:spPr>
        <p:txBody>
          <a:bodyPr lIns="0" tIns="0" rIns="0" bIns="0" rtlCol="0" anchor="t">
            <a:spAutoFit/>
          </a:bodyPr>
          <a:lstStyle/>
          <a:p>
            <a:pPr>
              <a:lnSpc>
                <a:spcPts val="3499"/>
              </a:lnSpc>
              <a:spcBef>
                <a:spcPct val="0"/>
              </a:spcBef>
            </a:pPr>
            <a:r>
              <a:rPr lang="en-US" sz="2499" u="sng" dirty="0">
                <a:latin typeface="Arimo"/>
                <a:hlinkClick r:id="rId6" action="ppaction://hlinksldjump">
                  <a:extLst>
                    <a:ext uri="{A12FA001-AC4F-418D-AE19-62706E023703}">
                      <ahyp:hlinkClr xmlns:ahyp="http://schemas.microsoft.com/office/drawing/2018/hyperlinkcolor" val="tx"/>
                    </a:ext>
                  </a:extLst>
                </a:hlinkClick>
              </a:rPr>
              <a:t>Back to Topics</a:t>
            </a:r>
          </a:p>
        </p:txBody>
      </p:sp>
    </p:spTree>
  </p:cSld>
  <p:clrMapOvr>
    <a:masterClrMapping/>
  </p:clrMapOvr>
  <p:transition spd="med">
    <p:pull/>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410981">
            <a:off x="5477777" y="5056786"/>
            <a:ext cx="7936020" cy="1716164"/>
          </a:xfrm>
          <a:custGeom>
            <a:avLst/>
            <a:gdLst/>
            <a:ahLst/>
            <a:cxnLst/>
            <a:rect l="l" t="t" r="r" b="b"/>
            <a:pathLst>
              <a:path w="7936020" h="1716164">
                <a:moveTo>
                  <a:pt x="0" y="0"/>
                </a:moveTo>
                <a:lnTo>
                  <a:pt x="7936021" y="0"/>
                </a:lnTo>
                <a:lnTo>
                  <a:pt x="7936021" y="1716165"/>
                </a:lnTo>
                <a:lnTo>
                  <a:pt x="0" y="171616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pt-PT"/>
          </a:p>
        </p:txBody>
      </p:sp>
      <p:sp>
        <p:nvSpPr>
          <p:cNvPr id="3" name="TextBox 3"/>
          <p:cNvSpPr txBox="1"/>
          <p:nvPr/>
        </p:nvSpPr>
        <p:spPr>
          <a:xfrm>
            <a:off x="3814394" y="3638393"/>
            <a:ext cx="11262788" cy="2276475"/>
          </a:xfrm>
          <a:prstGeom prst="rect">
            <a:avLst/>
          </a:prstGeom>
        </p:spPr>
        <p:txBody>
          <a:bodyPr lIns="0" tIns="0" rIns="0" bIns="0" rtlCol="0" anchor="t">
            <a:spAutoFit/>
          </a:bodyPr>
          <a:lstStyle/>
          <a:p>
            <a:pPr algn="ctr">
              <a:lnSpc>
                <a:spcPts val="17999"/>
              </a:lnSpc>
            </a:pPr>
            <a:r>
              <a:rPr lang="en-US" sz="14999">
                <a:solidFill>
                  <a:srgbClr val="000000"/>
                </a:solidFill>
                <a:latin typeface="TT Commons Pro Bold"/>
              </a:rPr>
              <a:t>Product</a:t>
            </a:r>
          </a:p>
        </p:txBody>
      </p:sp>
    </p:spTree>
  </p:cSld>
  <p:clrMapOvr>
    <a:masterClrMapping/>
  </p:clrMapOvr>
  <p:transition spd="med">
    <p:pull/>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2A508D"/>
        </a:solidFill>
        <a:effectLst/>
      </p:bgPr>
    </p:bg>
    <p:spTree>
      <p:nvGrpSpPr>
        <p:cNvPr id="1" name=""/>
        <p:cNvGrpSpPr/>
        <p:nvPr/>
      </p:nvGrpSpPr>
      <p:grpSpPr>
        <a:xfrm>
          <a:off x="0" y="0"/>
          <a:ext cx="0" cy="0"/>
          <a:chOff x="0" y="0"/>
          <a:chExt cx="0" cy="0"/>
        </a:xfrm>
      </p:grpSpPr>
      <p:sp>
        <p:nvSpPr>
          <p:cNvPr id="2" name="TextBox 2"/>
          <p:cNvSpPr txBox="1"/>
          <p:nvPr/>
        </p:nvSpPr>
        <p:spPr>
          <a:xfrm>
            <a:off x="513864" y="3977588"/>
            <a:ext cx="4245617" cy="2438400"/>
          </a:xfrm>
          <a:prstGeom prst="rect">
            <a:avLst/>
          </a:prstGeom>
        </p:spPr>
        <p:txBody>
          <a:bodyPr lIns="0" tIns="0" rIns="0" bIns="0" rtlCol="0" anchor="t">
            <a:spAutoFit/>
          </a:bodyPr>
          <a:lstStyle/>
          <a:p>
            <a:pPr algn="ctr">
              <a:lnSpc>
                <a:spcPts val="9600"/>
              </a:lnSpc>
            </a:pPr>
            <a:r>
              <a:rPr lang="en-US" sz="8000">
                <a:solidFill>
                  <a:srgbClr val="FFFFFF"/>
                </a:solidFill>
                <a:latin typeface="Shrikhand"/>
              </a:rPr>
              <a:t>Users Stories</a:t>
            </a:r>
          </a:p>
        </p:txBody>
      </p:sp>
      <p:sp>
        <p:nvSpPr>
          <p:cNvPr id="3" name="TextBox 3"/>
          <p:cNvSpPr txBox="1"/>
          <p:nvPr/>
        </p:nvSpPr>
        <p:spPr>
          <a:xfrm>
            <a:off x="6398456" y="778354"/>
            <a:ext cx="11289955" cy="953770"/>
          </a:xfrm>
          <a:prstGeom prst="rect">
            <a:avLst/>
          </a:prstGeom>
        </p:spPr>
        <p:txBody>
          <a:bodyPr lIns="0" tIns="0" rIns="0" bIns="0" rtlCol="0" anchor="t">
            <a:spAutoFit/>
          </a:bodyPr>
          <a:lstStyle/>
          <a:p>
            <a:pPr>
              <a:lnSpc>
                <a:spcPts val="3769"/>
              </a:lnSpc>
            </a:pPr>
            <a:r>
              <a:rPr lang="en-US" sz="2899">
                <a:solidFill>
                  <a:srgbClr val="FFFFFF"/>
                </a:solidFill>
                <a:latin typeface="Arimo Bold"/>
              </a:rPr>
              <a:t>[US 1]</a:t>
            </a:r>
            <a:r>
              <a:rPr lang="en-US" sz="2899">
                <a:solidFill>
                  <a:srgbClr val="FFFFFF"/>
                </a:solidFill>
                <a:latin typeface="Arimo"/>
              </a:rPr>
              <a:t> - As a student, I want to be able to track my daily expenses, so that I can maintain an accurate record of my personal finances.</a:t>
            </a:r>
          </a:p>
        </p:txBody>
      </p:sp>
      <p:sp>
        <p:nvSpPr>
          <p:cNvPr id="4" name="Freeform 4"/>
          <p:cNvSpPr/>
          <p:nvPr/>
        </p:nvSpPr>
        <p:spPr>
          <a:xfrm>
            <a:off x="5597538" y="923699"/>
            <a:ext cx="487345" cy="536079"/>
          </a:xfrm>
          <a:custGeom>
            <a:avLst/>
            <a:gdLst/>
            <a:ahLst/>
            <a:cxnLst/>
            <a:rect l="l" t="t" r="r" b="b"/>
            <a:pathLst>
              <a:path w="487345" h="536079">
                <a:moveTo>
                  <a:pt x="0" y="0"/>
                </a:moveTo>
                <a:lnTo>
                  <a:pt x="487344" y="0"/>
                </a:lnTo>
                <a:lnTo>
                  <a:pt x="487344" y="536079"/>
                </a:lnTo>
                <a:lnTo>
                  <a:pt x="0" y="53607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pt-PT"/>
          </a:p>
        </p:txBody>
      </p:sp>
      <p:sp>
        <p:nvSpPr>
          <p:cNvPr id="5" name="AutoShape 5"/>
          <p:cNvSpPr/>
          <p:nvPr/>
        </p:nvSpPr>
        <p:spPr>
          <a:xfrm>
            <a:off x="5178581" y="904205"/>
            <a:ext cx="0" cy="8497640"/>
          </a:xfrm>
          <a:prstGeom prst="line">
            <a:avLst/>
          </a:prstGeom>
          <a:ln w="38100" cap="flat">
            <a:solidFill>
              <a:srgbClr val="FFFFFF"/>
            </a:solidFill>
            <a:prstDash val="solid"/>
            <a:headEnd type="none" w="sm" len="sm"/>
            <a:tailEnd type="none" w="sm" len="sm"/>
          </a:ln>
        </p:spPr>
        <p:txBody>
          <a:bodyPr/>
          <a:lstStyle/>
          <a:p>
            <a:endParaRPr lang="pt-PT"/>
          </a:p>
        </p:txBody>
      </p:sp>
      <p:sp>
        <p:nvSpPr>
          <p:cNvPr id="6" name="TextBox 6"/>
          <p:cNvSpPr txBox="1"/>
          <p:nvPr/>
        </p:nvSpPr>
        <p:spPr>
          <a:xfrm>
            <a:off x="6398456" y="3428878"/>
            <a:ext cx="11289955" cy="953770"/>
          </a:xfrm>
          <a:prstGeom prst="rect">
            <a:avLst/>
          </a:prstGeom>
        </p:spPr>
        <p:txBody>
          <a:bodyPr lIns="0" tIns="0" rIns="0" bIns="0" rtlCol="0" anchor="t">
            <a:spAutoFit/>
          </a:bodyPr>
          <a:lstStyle/>
          <a:p>
            <a:pPr>
              <a:lnSpc>
                <a:spcPts val="3769"/>
              </a:lnSpc>
            </a:pPr>
            <a:r>
              <a:rPr lang="en-US" sz="2899">
                <a:solidFill>
                  <a:srgbClr val="FFFFFF"/>
                </a:solidFill>
                <a:latin typeface="Arimo Bold"/>
              </a:rPr>
              <a:t>[US 3]</a:t>
            </a:r>
            <a:r>
              <a:rPr lang="en-US" sz="2899">
                <a:solidFill>
                  <a:srgbClr val="FFFFFF"/>
                </a:solidFill>
                <a:latin typeface="Arimo"/>
              </a:rPr>
              <a:t> - As a student, I want to access expenses so that I can view all my recorded expenses.</a:t>
            </a:r>
          </a:p>
        </p:txBody>
      </p:sp>
      <p:sp>
        <p:nvSpPr>
          <p:cNvPr id="7" name="Freeform 7"/>
          <p:cNvSpPr/>
          <p:nvPr/>
        </p:nvSpPr>
        <p:spPr>
          <a:xfrm>
            <a:off x="5597538" y="3574224"/>
            <a:ext cx="487345" cy="536079"/>
          </a:xfrm>
          <a:custGeom>
            <a:avLst/>
            <a:gdLst/>
            <a:ahLst/>
            <a:cxnLst/>
            <a:rect l="l" t="t" r="r" b="b"/>
            <a:pathLst>
              <a:path w="487345" h="536079">
                <a:moveTo>
                  <a:pt x="0" y="0"/>
                </a:moveTo>
                <a:lnTo>
                  <a:pt x="487344" y="0"/>
                </a:lnTo>
                <a:lnTo>
                  <a:pt x="487344" y="536079"/>
                </a:lnTo>
                <a:lnTo>
                  <a:pt x="0" y="53607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pt-PT"/>
          </a:p>
        </p:txBody>
      </p:sp>
      <p:sp>
        <p:nvSpPr>
          <p:cNvPr id="8" name="TextBox 8"/>
          <p:cNvSpPr txBox="1"/>
          <p:nvPr/>
        </p:nvSpPr>
        <p:spPr>
          <a:xfrm>
            <a:off x="6398456" y="4808098"/>
            <a:ext cx="11289955" cy="953770"/>
          </a:xfrm>
          <a:prstGeom prst="rect">
            <a:avLst/>
          </a:prstGeom>
        </p:spPr>
        <p:txBody>
          <a:bodyPr lIns="0" tIns="0" rIns="0" bIns="0" rtlCol="0" anchor="t">
            <a:spAutoFit/>
          </a:bodyPr>
          <a:lstStyle/>
          <a:p>
            <a:pPr>
              <a:lnSpc>
                <a:spcPts val="3769"/>
              </a:lnSpc>
            </a:pPr>
            <a:r>
              <a:rPr lang="en-US" sz="2899">
                <a:solidFill>
                  <a:srgbClr val="FFFFFF"/>
                </a:solidFill>
                <a:latin typeface="Arimo Bold"/>
              </a:rPr>
              <a:t>[US 4]</a:t>
            </a:r>
            <a:r>
              <a:rPr lang="en-US" sz="2899">
                <a:solidFill>
                  <a:srgbClr val="FFFFFF"/>
                </a:solidFill>
                <a:latin typeface="Arimo"/>
              </a:rPr>
              <a:t> - As a student, I want to see reports so that I can analyze them.</a:t>
            </a:r>
          </a:p>
        </p:txBody>
      </p:sp>
      <p:sp>
        <p:nvSpPr>
          <p:cNvPr id="9" name="Freeform 9"/>
          <p:cNvSpPr/>
          <p:nvPr/>
        </p:nvSpPr>
        <p:spPr>
          <a:xfrm>
            <a:off x="5597538" y="4846198"/>
            <a:ext cx="487345" cy="536079"/>
          </a:xfrm>
          <a:custGeom>
            <a:avLst/>
            <a:gdLst/>
            <a:ahLst/>
            <a:cxnLst/>
            <a:rect l="l" t="t" r="r" b="b"/>
            <a:pathLst>
              <a:path w="487345" h="536079">
                <a:moveTo>
                  <a:pt x="0" y="0"/>
                </a:moveTo>
                <a:lnTo>
                  <a:pt x="487344" y="0"/>
                </a:lnTo>
                <a:lnTo>
                  <a:pt x="487344" y="536079"/>
                </a:lnTo>
                <a:lnTo>
                  <a:pt x="0" y="53607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pt-PT"/>
          </a:p>
        </p:txBody>
      </p:sp>
      <p:sp>
        <p:nvSpPr>
          <p:cNvPr id="10" name="TextBox 10"/>
          <p:cNvSpPr txBox="1"/>
          <p:nvPr/>
        </p:nvSpPr>
        <p:spPr>
          <a:xfrm>
            <a:off x="6398456" y="5972827"/>
            <a:ext cx="11289955" cy="953770"/>
          </a:xfrm>
          <a:prstGeom prst="rect">
            <a:avLst/>
          </a:prstGeom>
        </p:spPr>
        <p:txBody>
          <a:bodyPr lIns="0" tIns="0" rIns="0" bIns="0" rtlCol="0" anchor="t">
            <a:spAutoFit/>
          </a:bodyPr>
          <a:lstStyle/>
          <a:p>
            <a:pPr>
              <a:lnSpc>
                <a:spcPts val="3769"/>
              </a:lnSpc>
            </a:pPr>
            <a:r>
              <a:rPr lang="en-US" sz="2899">
                <a:solidFill>
                  <a:srgbClr val="FFFFFF"/>
                </a:solidFill>
                <a:latin typeface="Arimo Bold"/>
              </a:rPr>
              <a:t>[US 5]</a:t>
            </a:r>
            <a:r>
              <a:rPr lang="en-US" sz="2899">
                <a:solidFill>
                  <a:srgbClr val="FFFFFF"/>
                </a:solidFill>
                <a:latin typeface="Arimo"/>
              </a:rPr>
              <a:t> - As a user, I want to reserve amounts for future expenses so that I can plan my budget.</a:t>
            </a:r>
          </a:p>
        </p:txBody>
      </p:sp>
      <p:sp>
        <p:nvSpPr>
          <p:cNvPr id="11" name="Freeform 11"/>
          <p:cNvSpPr/>
          <p:nvPr/>
        </p:nvSpPr>
        <p:spPr>
          <a:xfrm>
            <a:off x="5597538" y="6118173"/>
            <a:ext cx="487345" cy="536079"/>
          </a:xfrm>
          <a:custGeom>
            <a:avLst/>
            <a:gdLst/>
            <a:ahLst/>
            <a:cxnLst/>
            <a:rect l="l" t="t" r="r" b="b"/>
            <a:pathLst>
              <a:path w="487345" h="536079">
                <a:moveTo>
                  <a:pt x="0" y="0"/>
                </a:moveTo>
                <a:lnTo>
                  <a:pt x="487344" y="0"/>
                </a:lnTo>
                <a:lnTo>
                  <a:pt x="487344" y="536079"/>
                </a:lnTo>
                <a:lnTo>
                  <a:pt x="0" y="53607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pt-PT"/>
          </a:p>
        </p:txBody>
      </p:sp>
      <p:sp>
        <p:nvSpPr>
          <p:cNvPr id="12" name="TextBox 12"/>
          <p:cNvSpPr txBox="1"/>
          <p:nvPr/>
        </p:nvSpPr>
        <p:spPr>
          <a:xfrm>
            <a:off x="6398456" y="7244802"/>
            <a:ext cx="11289955" cy="953770"/>
          </a:xfrm>
          <a:prstGeom prst="rect">
            <a:avLst/>
          </a:prstGeom>
        </p:spPr>
        <p:txBody>
          <a:bodyPr lIns="0" tIns="0" rIns="0" bIns="0" rtlCol="0" anchor="t">
            <a:spAutoFit/>
          </a:bodyPr>
          <a:lstStyle/>
          <a:p>
            <a:pPr>
              <a:lnSpc>
                <a:spcPts val="3769"/>
              </a:lnSpc>
            </a:pPr>
            <a:r>
              <a:rPr lang="en-US" sz="2899">
                <a:solidFill>
                  <a:srgbClr val="FFFFFF"/>
                </a:solidFill>
                <a:latin typeface="Arimo Bold"/>
              </a:rPr>
              <a:t>[US 6]</a:t>
            </a:r>
            <a:r>
              <a:rPr lang="en-US" sz="2899">
                <a:solidFill>
                  <a:srgbClr val="FFFFFF"/>
                </a:solidFill>
                <a:latin typeface="Arimo"/>
              </a:rPr>
              <a:t> - As a user, I want to set goals so that I can work for a specific objective.</a:t>
            </a:r>
          </a:p>
        </p:txBody>
      </p:sp>
      <p:sp>
        <p:nvSpPr>
          <p:cNvPr id="13" name="Freeform 13"/>
          <p:cNvSpPr/>
          <p:nvPr/>
        </p:nvSpPr>
        <p:spPr>
          <a:xfrm>
            <a:off x="5597538" y="7390147"/>
            <a:ext cx="487345" cy="536079"/>
          </a:xfrm>
          <a:custGeom>
            <a:avLst/>
            <a:gdLst/>
            <a:ahLst/>
            <a:cxnLst/>
            <a:rect l="l" t="t" r="r" b="b"/>
            <a:pathLst>
              <a:path w="487345" h="536079">
                <a:moveTo>
                  <a:pt x="0" y="0"/>
                </a:moveTo>
                <a:lnTo>
                  <a:pt x="487344" y="0"/>
                </a:lnTo>
                <a:lnTo>
                  <a:pt x="487344" y="536079"/>
                </a:lnTo>
                <a:lnTo>
                  <a:pt x="0" y="53607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pt-PT"/>
          </a:p>
        </p:txBody>
      </p:sp>
      <p:sp>
        <p:nvSpPr>
          <p:cNvPr id="14" name="TextBox 14"/>
          <p:cNvSpPr txBox="1"/>
          <p:nvPr/>
        </p:nvSpPr>
        <p:spPr>
          <a:xfrm>
            <a:off x="6398456" y="8516776"/>
            <a:ext cx="11289955" cy="953770"/>
          </a:xfrm>
          <a:prstGeom prst="rect">
            <a:avLst/>
          </a:prstGeom>
        </p:spPr>
        <p:txBody>
          <a:bodyPr lIns="0" tIns="0" rIns="0" bIns="0" rtlCol="0" anchor="t">
            <a:spAutoFit/>
          </a:bodyPr>
          <a:lstStyle/>
          <a:p>
            <a:pPr>
              <a:lnSpc>
                <a:spcPts val="3769"/>
              </a:lnSpc>
            </a:pPr>
            <a:r>
              <a:rPr lang="en-US" sz="2899">
                <a:solidFill>
                  <a:srgbClr val="FFFFFF"/>
                </a:solidFill>
                <a:latin typeface="Arimo Bold"/>
              </a:rPr>
              <a:t>[US 7]</a:t>
            </a:r>
            <a:r>
              <a:rPr lang="en-US" sz="2899">
                <a:solidFill>
                  <a:srgbClr val="FFFFFF"/>
                </a:solidFill>
                <a:latin typeface="Arimo"/>
              </a:rPr>
              <a:t> - As a user, I want to see the monthly budget so that I can make adjustments as needed.</a:t>
            </a:r>
          </a:p>
        </p:txBody>
      </p:sp>
      <p:sp>
        <p:nvSpPr>
          <p:cNvPr id="15" name="Freeform 15"/>
          <p:cNvSpPr/>
          <p:nvPr/>
        </p:nvSpPr>
        <p:spPr>
          <a:xfrm>
            <a:off x="5597538" y="8662122"/>
            <a:ext cx="487345" cy="536079"/>
          </a:xfrm>
          <a:custGeom>
            <a:avLst/>
            <a:gdLst/>
            <a:ahLst/>
            <a:cxnLst/>
            <a:rect l="l" t="t" r="r" b="b"/>
            <a:pathLst>
              <a:path w="487345" h="536079">
                <a:moveTo>
                  <a:pt x="0" y="0"/>
                </a:moveTo>
                <a:lnTo>
                  <a:pt x="487344" y="0"/>
                </a:lnTo>
                <a:lnTo>
                  <a:pt x="487344" y="536079"/>
                </a:lnTo>
                <a:lnTo>
                  <a:pt x="0" y="53607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pt-PT"/>
          </a:p>
        </p:txBody>
      </p:sp>
      <p:sp>
        <p:nvSpPr>
          <p:cNvPr id="16" name="TextBox 16"/>
          <p:cNvSpPr txBox="1"/>
          <p:nvPr/>
        </p:nvSpPr>
        <p:spPr>
          <a:xfrm>
            <a:off x="6398456" y="2156904"/>
            <a:ext cx="11289955" cy="953770"/>
          </a:xfrm>
          <a:prstGeom prst="rect">
            <a:avLst/>
          </a:prstGeom>
        </p:spPr>
        <p:txBody>
          <a:bodyPr lIns="0" tIns="0" rIns="0" bIns="0" rtlCol="0" anchor="t">
            <a:spAutoFit/>
          </a:bodyPr>
          <a:lstStyle/>
          <a:p>
            <a:pPr>
              <a:lnSpc>
                <a:spcPts val="3769"/>
              </a:lnSpc>
            </a:pPr>
            <a:r>
              <a:rPr lang="en-US" sz="2899">
                <a:solidFill>
                  <a:srgbClr val="FFFFFF"/>
                </a:solidFill>
                <a:latin typeface="Arimo Bold"/>
              </a:rPr>
              <a:t>[US 2]</a:t>
            </a:r>
            <a:r>
              <a:rPr lang="en-US" sz="2899">
                <a:solidFill>
                  <a:srgbClr val="FFFFFF"/>
                </a:solidFill>
                <a:latin typeface="Arimo"/>
              </a:rPr>
              <a:t> - As a user, I want to manage categories so that I can organize my expenses according to different types.</a:t>
            </a:r>
          </a:p>
        </p:txBody>
      </p:sp>
      <p:sp>
        <p:nvSpPr>
          <p:cNvPr id="17" name="Freeform 17"/>
          <p:cNvSpPr/>
          <p:nvPr/>
        </p:nvSpPr>
        <p:spPr>
          <a:xfrm>
            <a:off x="5597538" y="2302249"/>
            <a:ext cx="487345" cy="536079"/>
          </a:xfrm>
          <a:custGeom>
            <a:avLst/>
            <a:gdLst/>
            <a:ahLst/>
            <a:cxnLst/>
            <a:rect l="l" t="t" r="r" b="b"/>
            <a:pathLst>
              <a:path w="487345" h="536079">
                <a:moveTo>
                  <a:pt x="0" y="0"/>
                </a:moveTo>
                <a:lnTo>
                  <a:pt x="487344" y="0"/>
                </a:lnTo>
                <a:lnTo>
                  <a:pt x="487344" y="536079"/>
                </a:lnTo>
                <a:lnTo>
                  <a:pt x="0" y="53607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pt-PT"/>
          </a:p>
        </p:txBody>
      </p:sp>
      <p:sp>
        <p:nvSpPr>
          <p:cNvPr id="18" name="TextBox 18"/>
          <p:cNvSpPr txBox="1"/>
          <p:nvPr/>
        </p:nvSpPr>
        <p:spPr>
          <a:xfrm>
            <a:off x="17501853" y="9432446"/>
            <a:ext cx="373117" cy="477520"/>
          </a:xfrm>
          <a:prstGeom prst="rect">
            <a:avLst/>
          </a:prstGeom>
        </p:spPr>
        <p:txBody>
          <a:bodyPr lIns="0" tIns="0" rIns="0" bIns="0" rtlCol="0" anchor="t">
            <a:spAutoFit/>
          </a:bodyPr>
          <a:lstStyle/>
          <a:p>
            <a:pPr>
              <a:lnSpc>
                <a:spcPts val="3769"/>
              </a:lnSpc>
            </a:pPr>
            <a:r>
              <a:rPr lang="en-US" sz="2899">
                <a:solidFill>
                  <a:srgbClr val="FFFFFF"/>
                </a:solidFill>
                <a:latin typeface="Arimo Bold"/>
              </a:rPr>
              <a:t>1</a:t>
            </a:r>
          </a:p>
        </p:txBody>
      </p:sp>
    </p:spTree>
  </p:cSld>
  <p:clrMapOvr>
    <a:masterClrMapping/>
  </p:clrMapOvr>
  <p:transition spd="med">
    <p:pull/>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2A508D"/>
        </a:solidFill>
        <a:effectLst/>
      </p:bgPr>
    </p:bg>
    <p:spTree>
      <p:nvGrpSpPr>
        <p:cNvPr id="1" name=""/>
        <p:cNvGrpSpPr/>
        <p:nvPr/>
      </p:nvGrpSpPr>
      <p:grpSpPr>
        <a:xfrm>
          <a:off x="0" y="0"/>
          <a:ext cx="0" cy="0"/>
          <a:chOff x="0" y="0"/>
          <a:chExt cx="0" cy="0"/>
        </a:xfrm>
      </p:grpSpPr>
      <p:sp>
        <p:nvSpPr>
          <p:cNvPr id="2" name="TextBox 2"/>
          <p:cNvSpPr txBox="1"/>
          <p:nvPr/>
        </p:nvSpPr>
        <p:spPr>
          <a:xfrm>
            <a:off x="513864" y="3977588"/>
            <a:ext cx="4245617" cy="2438400"/>
          </a:xfrm>
          <a:prstGeom prst="rect">
            <a:avLst/>
          </a:prstGeom>
        </p:spPr>
        <p:txBody>
          <a:bodyPr lIns="0" tIns="0" rIns="0" bIns="0" rtlCol="0" anchor="t">
            <a:spAutoFit/>
          </a:bodyPr>
          <a:lstStyle/>
          <a:p>
            <a:pPr algn="ctr">
              <a:lnSpc>
                <a:spcPts val="9600"/>
              </a:lnSpc>
            </a:pPr>
            <a:r>
              <a:rPr lang="en-US" sz="8000">
                <a:solidFill>
                  <a:srgbClr val="FFFFFF"/>
                </a:solidFill>
                <a:latin typeface="Shrikhand"/>
              </a:rPr>
              <a:t>Users Stories</a:t>
            </a:r>
          </a:p>
        </p:txBody>
      </p:sp>
      <p:sp>
        <p:nvSpPr>
          <p:cNvPr id="3" name="TextBox 3"/>
          <p:cNvSpPr txBox="1"/>
          <p:nvPr/>
        </p:nvSpPr>
        <p:spPr>
          <a:xfrm>
            <a:off x="6398456" y="778354"/>
            <a:ext cx="11289955" cy="953770"/>
          </a:xfrm>
          <a:prstGeom prst="rect">
            <a:avLst/>
          </a:prstGeom>
        </p:spPr>
        <p:txBody>
          <a:bodyPr lIns="0" tIns="0" rIns="0" bIns="0" rtlCol="0" anchor="t">
            <a:spAutoFit/>
          </a:bodyPr>
          <a:lstStyle/>
          <a:p>
            <a:pPr>
              <a:lnSpc>
                <a:spcPts val="3769"/>
              </a:lnSpc>
            </a:pPr>
            <a:r>
              <a:rPr lang="en-US" sz="2899">
                <a:solidFill>
                  <a:srgbClr val="FFFFFF"/>
                </a:solidFill>
                <a:latin typeface="Arimo Bold"/>
              </a:rPr>
              <a:t>[US 8]</a:t>
            </a:r>
            <a:r>
              <a:rPr lang="en-US" sz="2899">
                <a:solidFill>
                  <a:srgbClr val="FFFFFF"/>
                </a:solidFill>
                <a:latin typeface="Arimo"/>
              </a:rPr>
              <a:t> - As a user, I want to extract data from reports in PDF and Excel, so that I can share and analyze my expenses.</a:t>
            </a:r>
          </a:p>
        </p:txBody>
      </p:sp>
      <p:sp>
        <p:nvSpPr>
          <p:cNvPr id="4" name="Freeform 4"/>
          <p:cNvSpPr/>
          <p:nvPr/>
        </p:nvSpPr>
        <p:spPr>
          <a:xfrm>
            <a:off x="5597538" y="923699"/>
            <a:ext cx="487345" cy="536079"/>
          </a:xfrm>
          <a:custGeom>
            <a:avLst/>
            <a:gdLst/>
            <a:ahLst/>
            <a:cxnLst/>
            <a:rect l="l" t="t" r="r" b="b"/>
            <a:pathLst>
              <a:path w="487345" h="536079">
                <a:moveTo>
                  <a:pt x="0" y="0"/>
                </a:moveTo>
                <a:lnTo>
                  <a:pt x="487344" y="0"/>
                </a:lnTo>
                <a:lnTo>
                  <a:pt x="487344" y="536079"/>
                </a:lnTo>
                <a:lnTo>
                  <a:pt x="0" y="53607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pt-PT"/>
          </a:p>
        </p:txBody>
      </p:sp>
      <p:sp>
        <p:nvSpPr>
          <p:cNvPr id="5" name="AutoShape 5"/>
          <p:cNvSpPr/>
          <p:nvPr/>
        </p:nvSpPr>
        <p:spPr>
          <a:xfrm>
            <a:off x="5178581" y="904205"/>
            <a:ext cx="0" cy="8497640"/>
          </a:xfrm>
          <a:prstGeom prst="line">
            <a:avLst/>
          </a:prstGeom>
          <a:ln w="38100" cap="flat">
            <a:solidFill>
              <a:srgbClr val="FFFFFF"/>
            </a:solidFill>
            <a:prstDash val="solid"/>
            <a:headEnd type="none" w="sm" len="sm"/>
            <a:tailEnd type="none" w="sm" len="sm"/>
          </a:ln>
        </p:spPr>
        <p:txBody>
          <a:bodyPr/>
          <a:lstStyle/>
          <a:p>
            <a:endParaRPr lang="pt-PT"/>
          </a:p>
        </p:txBody>
      </p:sp>
      <p:sp>
        <p:nvSpPr>
          <p:cNvPr id="6" name="TextBox 6"/>
          <p:cNvSpPr txBox="1"/>
          <p:nvPr/>
        </p:nvSpPr>
        <p:spPr>
          <a:xfrm>
            <a:off x="6398456" y="3428878"/>
            <a:ext cx="11289955" cy="953770"/>
          </a:xfrm>
          <a:prstGeom prst="rect">
            <a:avLst/>
          </a:prstGeom>
        </p:spPr>
        <p:txBody>
          <a:bodyPr lIns="0" tIns="0" rIns="0" bIns="0" rtlCol="0" anchor="t">
            <a:spAutoFit/>
          </a:bodyPr>
          <a:lstStyle/>
          <a:p>
            <a:pPr>
              <a:lnSpc>
                <a:spcPts val="3769"/>
              </a:lnSpc>
            </a:pPr>
            <a:r>
              <a:rPr lang="en-US" sz="2899">
                <a:solidFill>
                  <a:srgbClr val="FFFFFF"/>
                </a:solidFill>
                <a:latin typeface="Arimo Bold"/>
              </a:rPr>
              <a:t>[US 10]</a:t>
            </a:r>
            <a:r>
              <a:rPr lang="en-US" sz="2899">
                <a:solidFill>
                  <a:srgbClr val="FFFFFF"/>
                </a:solidFill>
                <a:latin typeface="Arimo"/>
              </a:rPr>
              <a:t> - As a student, I want to view the transaction history so that I can review my past financial activities.</a:t>
            </a:r>
          </a:p>
        </p:txBody>
      </p:sp>
      <p:sp>
        <p:nvSpPr>
          <p:cNvPr id="7" name="Freeform 7"/>
          <p:cNvSpPr/>
          <p:nvPr/>
        </p:nvSpPr>
        <p:spPr>
          <a:xfrm>
            <a:off x="5597538" y="3574224"/>
            <a:ext cx="487345" cy="536079"/>
          </a:xfrm>
          <a:custGeom>
            <a:avLst/>
            <a:gdLst/>
            <a:ahLst/>
            <a:cxnLst/>
            <a:rect l="l" t="t" r="r" b="b"/>
            <a:pathLst>
              <a:path w="487345" h="536079">
                <a:moveTo>
                  <a:pt x="0" y="0"/>
                </a:moveTo>
                <a:lnTo>
                  <a:pt x="487344" y="0"/>
                </a:lnTo>
                <a:lnTo>
                  <a:pt x="487344" y="536079"/>
                </a:lnTo>
                <a:lnTo>
                  <a:pt x="0" y="53607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pt-PT"/>
          </a:p>
        </p:txBody>
      </p:sp>
      <p:sp>
        <p:nvSpPr>
          <p:cNvPr id="8" name="TextBox 8"/>
          <p:cNvSpPr txBox="1"/>
          <p:nvPr/>
        </p:nvSpPr>
        <p:spPr>
          <a:xfrm>
            <a:off x="6398456" y="4700853"/>
            <a:ext cx="11289955" cy="953770"/>
          </a:xfrm>
          <a:prstGeom prst="rect">
            <a:avLst/>
          </a:prstGeom>
        </p:spPr>
        <p:txBody>
          <a:bodyPr lIns="0" tIns="0" rIns="0" bIns="0" rtlCol="0" anchor="t">
            <a:spAutoFit/>
          </a:bodyPr>
          <a:lstStyle/>
          <a:p>
            <a:pPr>
              <a:lnSpc>
                <a:spcPts val="3769"/>
              </a:lnSpc>
            </a:pPr>
            <a:r>
              <a:rPr lang="en-US" sz="2899">
                <a:solidFill>
                  <a:srgbClr val="FFFFFF"/>
                </a:solidFill>
                <a:latin typeface="Arimo Bold"/>
              </a:rPr>
              <a:t>[US 11]</a:t>
            </a:r>
            <a:r>
              <a:rPr lang="en-US" sz="2899">
                <a:solidFill>
                  <a:srgbClr val="FFFFFF"/>
                </a:solidFill>
                <a:latin typeface="Arimo"/>
              </a:rPr>
              <a:t> - As a student, I want to view the use of my academic scholarship so that I can keep track of it’s usage.</a:t>
            </a:r>
          </a:p>
        </p:txBody>
      </p:sp>
      <p:sp>
        <p:nvSpPr>
          <p:cNvPr id="9" name="Freeform 9"/>
          <p:cNvSpPr/>
          <p:nvPr/>
        </p:nvSpPr>
        <p:spPr>
          <a:xfrm>
            <a:off x="5597538" y="4846198"/>
            <a:ext cx="487345" cy="536079"/>
          </a:xfrm>
          <a:custGeom>
            <a:avLst/>
            <a:gdLst/>
            <a:ahLst/>
            <a:cxnLst/>
            <a:rect l="l" t="t" r="r" b="b"/>
            <a:pathLst>
              <a:path w="487345" h="536079">
                <a:moveTo>
                  <a:pt x="0" y="0"/>
                </a:moveTo>
                <a:lnTo>
                  <a:pt x="487344" y="0"/>
                </a:lnTo>
                <a:lnTo>
                  <a:pt x="487344" y="536079"/>
                </a:lnTo>
                <a:lnTo>
                  <a:pt x="0" y="53607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pt-PT"/>
          </a:p>
        </p:txBody>
      </p:sp>
      <p:sp>
        <p:nvSpPr>
          <p:cNvPr id="10" name="TextBox 10"/>
          <p:cNvSpPr txBox="1"/>
          <p:nvPr/>
        </p:nvSpPr>
        <p:spPr>
          <a:xfrm>
            <a:off x="6398456" y="5972827"/>
            <a:ext cx="11289955" cy="953770"/>
          </a:xfrm>
          <a:prstGeom prst="rect">
            <a:avLst/>
          </a:prstGeom>
        </p:spPr>
        <p:txBody>
          <a:bodyPr lIns="0" tIns="0" rIns="0" bIns="0" rtlCol="0" anchor="t">
            <a:spAutoFit/>
          </a:bodyPr>
          <a:lstStyle/>
          <a:p>
            <a:pPr>
              <a:lnSpc>
                <a:spcPts val="3769"/>
              </a:lnSpc>
            </a:pPr>
            <a:r>
              <a:rPr lang="en-US" sz="2899">
                <a:solidFill>
                  <a:srgbClr val="FFFFFF"/>
                </a:solidFill>
                <a:latin typeface="Arimo Bold"/>
              </a:rPr>
              <a:t>[US 12]</a:t>
            </a:r>
            <a:r>
              <a:rPr lang="en-US" sz="2899">
                <a:solidFill>
                  <a:srgbClr val="FFFFFF"/>
                </a:solidFill>
                <a:latin typeface="Arimo"/>
              </a:rPr>
              <a:t> - As a user, I want to view expenses by category, so that I can understand in which categories I spend the most money.</a:t>
            </a:r>
          </a:p>
        </p:txBody>
      </p:sp>
      <p:sp>
        <p:nvSpPr>
          <p:cNvPr id="11" name="Freeform 11"/>
          <p:cNvSpPr/>
          <p:nvPr/>
        </p:nvSpPr>
        <p:spPr>
          <a:xfrm>
            <a:off x="5597538" y="6118173"/>
            <a:ext cx="487345" cy="536079"/>
          </a:xfrm>
          <a:custGeom>
            <a:avLst/>
            <a:gdLst/>
            <a:ahLst/>
            <a:cxnLst/>
            <a:rect l="l" t="t" r="r" b="b"/>
            <a:pathLst>
              <a:path w="487345" h="536079">
                <a:moveTo>
                  <a:pt x="0" y="0"/>
                </a:moveTo>
                <a:lnTo>
                  <a:pt x="487344" y="0"/>
                </a:lnTo>
                <a:lnTo>
                  <a:pt x="487344" y="536079"/>
                </a:lnTo>
                <a:lnTo>
                  <a:pt x="0" y="53607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pt-PT"/>
          </a:p>
        </p:txBody>
      </p:sp>
      <p:sp>
        <p:nvSpPr>
          <p:cNvPr id="12" name="TextBox 12"/>
          <p:cNvSpPr txBox="1"/>
          <p:nvPr/>
        </p:nvSpPr>
        <p:spPr>
          <a:xfrm>
            <a:off x="6398456" y="7244802"/>
            <a:ext cx="11289955" cy="953770"/>
          </a:xfrm>
          <a:prstGeom prst="rect">
            <a:avLst/>
          </a:prstGeom>
        </p:spPr>
        <p:txBody>
          <a:bodyPr lIns="0" tIns="0" rIns="0" bIns="0" rtlCol="0" anchor="t">
            <a:spAutoFit/>
          </a:bodyPr>
          <a:lstStyle/>
          <a:p>
            <a:pPr>
              <a:lnSpc>
                <a:spcPts val="3769"/>
              </a:lnSpc>
            </a:pPr>
            <a:r>
              <a:rPr lang="en-US" sz="2899">
                <a:solidFill>
                  <a:srgbClr val="FFFFFF"/>
                </a:solidFill>
                <a:latin typeface="Arimo Bold"/>
              </a:rPr>
              <a:t>[US 13]</a:t>
            </a:r>
            <a:r>
              <a:rPr lang="en-US" sz="2899">
                <a:solidFill>
                  <a:srgbClr val="FFFFFF"/>
                </a:solidFill>
                <a:latin typeface="Arimo"/>
              </a:rPr>
              <a:t> - As a working student, I want to add money to my budget, so that I can keep the budget updated.</a:t>
            </a:r>
          </a:p>
        </p:txBody>
      </p:sp>
      <p:sp>
        <p:nvSpPr>
          <p:cNvPr id="13" name="Freeform 13"/>
          <p:cNvSpPr/>
          <p:nvPr/>
        </p:nvSpPr>
        <p:spPr>
          <a:xfrm>
            <a:off x="5597538" y="7390147"/>
            <a:ext cx="487345" cy="536079"/>
          </a:xfrm>
          <a:custGeom>
            <a:avLst/>
            <a:gdLst/>
            <a:ahLst/>
            <a:cxnLst/>
            <a:rect l="l" t="t" r="r" b="b"/>
            <a:pathLst>
              <a:path w="487345" h="536079">
                <a:moveTo>
                  <a:pt x="0" y="0"/>
                </a:moveTo>
                <a:lnTo>
                  <a:pt x="487344" y="0"/>
                </a:lnTo>
                <a:lnTo>
                  <a:pt x="487344" y="536079"/>
                </a:lnTo>
                <a:lnTo>
                  <a:pt x="0" y="53607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pt-PT"/>
          </a:p>
        </p:txBody>
      </p:sp>
      <p:sp>
        <p:nvSpPr>
          <p:cNvPr id="14" name="TextBox 14"/>
          <p:cNvSpPr txBox="1"/>
          <p:nvPr/>
        </p:nvSpPr>
        <p:spPr>
          <a:xfrm>
            <a:off x="6398456" y="8516776"/>
            <a:ext cx="11289955" cy="953770"/>
          </a:xfrm>
          <a:prstGeom prst="rect">
            <a:avLst/>
          </a:prstGeom>
        </p:spPr>
        <p:txBody>
          <a:bodyPr lIns="0" tIns="0" rIns="0" bIns="0" rtlCol="0" anchor="t">
            <a:spAutoFit/>
          </a:bodyPr>
          <a:lstStyle/>
          <a:p>
            <a:pPr>
              <a:lnSpc>
                <a:spcPts val="3769"/>
              </a:lnSpc>
            </a:pPr>
            <a:r>
              <a:rPr lang="en-US" sz="2899">
                <a:solidFill>
                  <a:srgbClr val="FFFFFF"/>
                </a:solidFill>
                <a:latin typeface="Arimo Bold"/>
              </a:rPr>
              <a:t>[US 14]</a:t>
            </a:r>
            <a:r>
              <a:rPr lang="en-US" sz="2899">
                <a:solidFill>
                  <a:srgbClr val="FFFFFF"/>
                </a:solidFill>
                <a:latin typeface="Arimo"/>
              </a:rPr>
              <a:t> - As a student, I want to track automatically reserved amounts, so that I can add recurrent expenses and categories</a:t>
            </a:r>
          </a:p>
        </p:txBody>
      </p:sp>
      <p:sp>
        <p:nvSpPr>
          <p:cNvPr id="15" name="Freeform 15"/>
          <p:cNvSpPr/>
          <p:nvPr/>
        </p:nvSpPr>
        <p:spPr>
          <a:xfrm>
            <a:off x="5597538" y="8662122"/>
            <a:ext cx="487345" cy="536079"/>
          </a:xfrm>
          <a:custGeom>
            <a:avLst/>
            <a:gdLst/>
            <a:ahLst/>
            <a:cxnLst/>
            <a:rect l="l" t="t" r="r" b="b"/>
            <a:pathLst>
              <a:path w="487345" h="536079">
                <a:moveTo>
                  <a:pt x="0" y="0"/>
                </a:moveTo>
                <a:lnTo>
                  <a:pt x="487344" y="0"/>
                </a:lnTo>
                <a:lnTo>
                  <a:pt x="487344" y="536079"/>
                </a:lnTo>
                <a:lnTo>
                  <a:pt x="0" y="53607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pt-PT"/>
          </a:p>
        </p:txBody>
      </p:sp>
      <p:sp>
        <p:nvSpPr>
          <p:cNvPr id="16" name="TextBox 16"/>
          <p:cNvSpPr txBox="1"/>
          <p:nvPr/>
        </p:nvSpPr>
        <p:spPr>
          <a:xfrm>
            <a:off x="6398456" y="2156904"/>
            <a:ext cx="11289955" cy="1430020"/>
          </a:xfrm>
          <a:prstGeom prst="rect">
            <a:avLst/>
          </a:prstGeom>
        </p:spPr>
        <p:txBody>
          <a:bodyPr lIns="0" tIns="0" rIns="0" bIns="0" rtlCol="0" anchor="t">
            <a:spAutoFit/>
          </a:bodyPr>
          <a:lstStyle/>
          <a:p>
            <a:pPr>
              <a:lnSpc>
                <a:spcPts val="3769"/>
              </a:lnSpc>
            </a:pPr>
            <a:r>
              <a:rPr lang="en-US" sz="2899">
                <a:solidFill>
                  <a:srgbClr val="FFFFFF"/>
                </a:solidFill>
                <a:latin typeface="Arimo Bold"/>
              </a:rPr>
              <a:t>[US 9]</a:t>
            </a:r>
            <a:r>
              <a:rPr lang="en-US" sz="2899">
                <a:solidFill>
                  <a:srgbClr val="FFFFFF"/>
                </a:solidFill>
                <a:latin typeface="Arimo"/>
              </a:rPr>
              <a:t> - As a student, I want to reset the monthly budget, so that I can start a new period of financial control.</a:t>
            </a:r>
          </a:p>
          <a:p>
            <a:pPr>
              <a:lnSpc>
                <a:spcPts val="3769"/>
              </a:lnSpc>
            </a:pPr>
            <a:endParaRPr lang="en-US" sz="2899">
              <a:solidFill>
                <a:srgbClr val="FFFFFF"/>
              </a:solidFill>
              <a:latin typeface="Arimo"/>
            </a:endParaRPr>
          </a:p>
        </p:txBody>
      </p:sp>
      <p:sp>
        <p:nvSpPr>
          <p:cNvPr id="17" name="Freeform 17"/>
          <p:cNvSpPr/>
          <p:nvPr/>
        </p:nvSpPr>
        <p:spPr>
          <a:xfrm>
            <a:off x="5597538" y="2302249"/>
            <a:ext cx="487345" cy="536079"/>
          </a:xfrm>
          <a:custGeom>
            <a:avLst/>
            <a:gdLst/>
            <a:ahLst/>
            <a:cxnLst/>
            <a:rect l="l" t="t" r="r" b="b"/>
            <a:pathLst>
              <a:path w="487345" h="536079">
                <a:moveTo>
                  <a:pt x="0" y="0"/>
                </a:moveTo>
                <a:lnTo>
                  <a:pt x="487344" y="0"/>
                </a:lnTo>
                <a:lnTo>
                  <a:pt x="487344" y="536079"/>
                </a:lnTo>
                <a:lnTo>
                  <a:pt x="0" y="53607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pt-PT"/>
          </a:p>
        </p:txBody>
      </p:sp>
      <p:sp>
        <p:nvSpPr>
          <p:cNvPr id="18" name="TextBox 18"/>
          <p:cNvSpPr txBox="1"/>
          <p:nvPr/>
        </p:nvSpPr>
        <p:spPr>
          <a:xfrm>
            <a:off x="17501853" y="9432446"/>
            <a:ext cx="373117" cy="477520"/>
          </a:xfrm>
          <a:prstGeom prst="rect">
            <a:avLst/>
          </a:prstGeom>
        </p:spPr>
        <p:txBody>
          <a:bodyPr lIns="0" tIns="0" rIns="0" bIns="0" rtlCol="0" anchor="t">
            <a:spAutoFit/>
          </a:bodyPr>
          <a:lstStyle/>
          <a:p>
            <a:pPr>
              <a:lnSpc>
                <a:spcPts val="3769"/>
              </a:lnSpc>
            </a:pPr>
            <a:r>
              <a:rPr lang="en-US" sz="2899">
                <a:solidFill>
                  <a:srgbClr val="FFFFFF"/>
                </a:solidFill>
                <a:latin typeface="Arimo Bold"/>
              </a:rPr>
              <a:t>2</a:t>
            </a:r>
          </a:p>
        </p:txBody>
      </p:sp>
    </p:spTree>
  </p:cSld>
  <p:clrMapOvr>
    <a:masterClrMapping/>
  </p:clrMapOvr>
  <p:transition spd="med">
    <p:pull/>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flipH="1">
            <a:off x="7864214" y="1596895"/>
            <a:ext cx="17276" cy="6095309"/>
          </a:xfrm>
          <a:prstGeom prst="line">
            <a:avLst/>
          </a:prstGeom>
          <a:ln w="47625" cap="rnd">
            <a:solidFill>
              <a:srgbClr val="3677DF"/>
            </a:solidFill>
            <a:prstDash val="solid"/>
            <a:headEnd type="none" w="sm" len="sm"/>
            <a:tailEnd type="none" w="sm" len="sm"/>
          </a:ln>
        </p:spPr>
        <p:txBody>
          <a:bodyPr/>
          <a:lstStyle/>
          <a:p>
            <a:endParaRPr lang="pt-PT"/>
          </a:p>
        </p:txBody>
      </p:sp>
      <p:sp>
        <p:nvSpPr>
          <p:cNvPr id="3" name="Freeform 3"/>
          <p:cNvSpPr/>
          <p:nvPr/>
        </p:nvSpPr>
        <p:spPr>
          <a:xfrm rot="210519">
            <a:off x="7586715" y="945804"/>
            <a:ext cx="591397" cy="650537"/>
          </a:xfrm>
          <a:custGeom>
            <a:avLst/>
            <a:gdLst/>
            <a:ahLst/>
            <a:cxnLst/>
            <a:rect l="l" t="t" r="r" b="b"/>
            <a:pathLst>
              <a:path w="591397" h="650537">
                <a:moveTo>
                  <a:pt x="0" y="0"/>
                </a:moveTo>
                <a:lnTo>
                  <a:pt x="591397" y="0"/>
                </a:lnTo>
                <a:lnTo>
                  <a:pt x="591397" y="650537"/>
                </a:lnTo>
                <a:lnTo>
                  <a:pt x="0" y="65053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pt-PT"/>
          </a:p>
        </p:txBody>
      </p:sp>
      <p:sp>
        <p:nvSpPr>
          <p:cNvPr id="4" name="Freeform 4"/>
          <p:cNvSpPr/>
          <p:nvPr/>
        </p:nvSpPr>
        <p:spPr>
          <a:xfrm rot="211355">
            <a:off x="7587734" y="3016528"/>
            <a:ext cx="591397" cy="650537"/>
          </a:xfrm>
          <a:custGeom>
            <a:avLst/>
            <a:gdLst/>
            <a:ahLst/>
            <a:cxnLst/>
            <a:rect l="l" t="t" r="r" b="b"/>
            <a:pathLst>
              <a:path w="591397" h="650537">
                <a:moveTo>
                  <a:pt x="0" y="0"/>
                </a:moveTo>
                <a:lnTo>
                  <a:pt x="591397" y="0"/>
                </a:lnTo>
                <a:lnTo>
                  <a:pt x="591397" y="650537"/>
                </a:lnTo>
                <a:lnTo>
                  <a:pt x="0" y="65053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pt-PT"/>
          </a:p>
        </p:txBody>
      </p:sp>
      <p:sp>
        <p:nvSpPr>
          <p:cNvPr id="5" name="Freeform 5"/>
          <p:cNvSpPr/>
          <p:nvPr/>
        </p:nvSpPr>
        <p:spPr>
          <a:xfrm rot="222804">
            <a:off x="7588753" y="5630016"/>
            <a:ext cx="591397" cy="650537"/>
          </a:xfrm>
          <a:custGeom>
            <a:avLst/>
            <a:gdLst/>
            <a:ahLst/>
            <a:cxnLst/>
            <a:rect l="l" t="t" r="r" b="b"/>
            <a:pathLst>
              <a:path w="591397" h="650537">
                <a:moveTo>
                  <a:pt x="0" y="0"/>
                </a:moveTo>
                <a:lnTo>
                  <a:pt x="591397" y="0"/>
                </a:lnTo>
                <a:lnTo>
                  <a:pt x="591397" y="650536"/>
                </a:lnTo>
                <a:lnTo>
                  <a:pt x="0" y="65053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pt-PT"/>
          </a:p>
        </p:txBody>
      </p:sp>
      <p:sp>
        <p:nvSpPr>
          <p:cNvPr id="6" name="Freeform 6"/>
          <p:cNvSpPr/>
          <p:nvPr/>
        </p:nvSpPr>
        <p:spPr>
          <a:xfrm rot="146663">
            <a:off x="7567593" y="7692461"/>
            <a:ext cx="591397" cy="650537"/>
          </a:xfrm>
          <a:custGeom>
            <a:avLst/>
            <a:gdLst/>
            <a:ahLst/>
            <a:cxnLst/>
            <a:rect l="l" t="t" r="r" b="b"/>
            <a:pathLst>
              <a:path w="591397" h="650537">
                <a:moveTo>
                  <a:pt x="0" y="0"/>
                </a:moveTo>
                <a:lnTo>
                  <a:pt x="591397" y="0"/>
                </a:lnTo>
                <a:lnTo>
                  <a:pt x="591397" y="650537"/>
                </a:lnTo>
                <a:lnTo>
                  <a:pt x="0" y="65053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pt-PT"/>
          </a:p>
        </p:txBody>
      </p:sp>
      <p:sp>
        <p:nvSpPr>
          <p:cNvPr id="7" name="AutoShape 7"/>
          <p:cNvSpPr/>
          <p:nvPr/>
        </p:nvSpPr>
        <p:spPr>
          <a:xfrm>
            <a:off x="-1373848" y="0"/>
            <a:ext cx="8372472" cy="10287000"/>
          </a:xfrm>
          <a:prstGeom prst="rect">
            <a:avLst/>
          </a:prstGeom>
          <a:solidFill>
            <a:srgbClr val="2A508D"/>
          </a:solidFill>
        </p:spPr>
        <p:txBody>
          <a:bodyPr/>
          <a:lstStyle/>
          <a:p>
            <a:endParaRPr lang="pt-PT"/>
          </a:p>
        </p:txBody>
      </p:sp>
      <p:grpSp>
        <p:nvGrpSpPr>
          <p:cNvPr id="8" name="Group 8"/>
          <p:cNvGrpSpPr/>
          <p:nvPr/>
        </p:nvGrpSpPr>
        <p:grpSpPr>
          <a:xfrm>
            <a:off x="288992" y="2530927"/>
            <a:ext cx="6440358" cy="4046136"/>
            <a:chOff x="0" y="0"/>
            <a:chExt cx="8587144" cy="5394849"/>
          </a:xfrm>
        </p:grpSpPr>
        <p:sp>
          <p:nvSpPr>
            <p:cNvPr id="9" name="TextBox 9"/>
            <p:cNvSpPr txBox="1"/>
            <p:nvPr/>
          </p:nvSpPr>
          <p:spPr>
            <a:xfrm>
              <a:off x="0" y="1727724"/>
              <a:ext cx="8587144" cy="3667125"/>
            </a:xfrm>
            <a:prstGeom prst="rect">
              <a:avLst/>
            </a:prstGeom>
          </p:spPr>
          <p:txBody>
            <a:bodyPr lIns="0" tIns="0" rIns="0" bIns="0" rtlCol="0" anchor="t">
              <a:spAutoFit/>
            </a:bodyPr>
            <a:lstStyle/>
            <a:p>
              <a:pPr algn="ctr">
                <a:lnSpc>
                  <a:spcPts val="7200"/>
                </a:lnSpc>
              </a:pPr>
              <a:r>
                <a:rPr lang="en-US" sz="6000" dirty="0">
                  <a:solidFill>
                    <a:srgbClr val="FFFFFF"/>
                  </a:solidFill>
                  <a:latin typeface="Shrikhand Bold"/>
                </a:rPr>
                <a:t>Planning </a:t>
              </a:r>
            </a:p>
            <a:p>
              <a:pPr algn="ctr">
                <a:lnSpc>
                  <a:spcPts val="7200"/>
                </a:lnSpc>
              </a:pPr>
              <a:r>
                <a:rPr lang="en-US" sz="6000" dirty="0">
                  <a:solidFill>
                    <a:srgbClr val="FFFFFF"/>
                  </a:solidFill>
                  <a:latin typeface="Shrikhand Bold"/>
                </a:rPr>
                <a:t>&amp; </a:t>
              </a:r>
            </a:p>
            <a:p>
              <a:pPr algn="ctr">
                <a:lnSpc>
                  <a:spcPts val="7200"/>
                </a:lnSpc>
              </a:pPr>
              <a:r>
                <a:rPr lang="en-US" sz="6000" dirty="0">
                  <a:solidFill>
                    <a:srgbClr val="FFFFFF"/>
                  </a:solidFill>
                  <a:latin typeface="Shrikhand Bold"/>
                </a:rPr>
                <a:t>Delivered</a:t>
              </a:r>
            </a:p>
          </p:txBody>
        </p:sp>
        <p:sp>
          <p:nvSpPr>
            <p:cNvPr id="10" name="Freeform 10"/>
            <p:cNvSpPr/>
            <p:nvPr/>
          </p:nvSpPr>
          <p:spPr>
            <a:xfrm rot="5400000">
              <a:off x="3473252" y="-679714"/>
              <a:ext cx="1330087" cy="2689514"/>
            </a:xfrm>
            <a:custGeom>
              <a:avLst/>
              <a:gdLst/>
              <a:ahLst/>
              <a:cxnLst/>
              <a:rect l="l" t="t" r="r" b="b"/>
              <a:pathLst>
                <a:path w="1330087" h="2689514">
                  <a:moveTo>
                    <a:pt x="0" y="0"/>
                  </a:moveTo>
                  <a:lnTo>
                    <a:pt x="1330087" y="0"/>
                  </a:lnTo>
                  <a:lnTo>
                    <a:pt x="1330087" y="2689515"/>
                  </a:lnTo>
                  <a:lnTo>
                    <a:pt x="0" y="268951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pt-PT"/>
            </a:p>
          </p:txBody>
        </p:sp>
      </p:grpSp>
      <p:sp>
        <p:nvSpPr>
          <p:cNvPr id="11" name="Freeform 11"/>
          <p:cNvSpPr/>
          <p:nvPr/>
        </p:nvSpPr>
        <p:spPr>
          <a:xfrm rot="-10467804">
            <a:off x="2980900" y="8324016"/>
            <a:ext cx="4462171" cy="2515042"/>
          </a:xfrm>
          <a:custGeom>
            <a:avLst/>
            <a:gdLst/>
            <a:ahLst/>
            <a:cxnLst/>
            <a:rect l="l" t="t" r="r" b="b"/>
            <a:pathLst>
              <a:path w="4462171" h="2515042">
                <a:moveTo>
                  <a:pt x="0" y="0"/>
                </a:moveTo>
                <a:lnTo>
                  <a:pt x="4462171" y="0"/>
                </a:lnTo>
                <a:lnTo>
                  <a:pt x="4462171" y="2515042"/>
                </a:lnTo>
                <a:lnTo>
                  <a:pt x="0" y="251504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pt-PT"/>
          </a:p>
        </p:txBody>
      </p:sp>
      <p:grpSp>
        <p:nvGrpSpPr>
          <p:cNvPr id="12" name="Group 12"/>
          <p:cNvGrpSpPr/>
          <p:nvPr/>
        </p:nvGrpSpPr>
        <p:grpSpPr>
          <a:xfrm>
            <a:off x="8390979" y="967761"/>
            <a:ext cx="9156987" cy="1861799"/>
            <a:chOff x="0" y="-9525"/>
            <a:chExt cx="12209316" cy="2482398"/>
          </a:xfrm>
        </p:grpSpPr>
        <p:sp>
          <p:nvSpPr>
            <p:cNvPr id="13" name="TextBox 13"/>
            <p:cNvSpPr txBox="1"/>
            <p:nvPr/>
          </p:nvSpPr>
          <p:spPr>
            <a:xfrm>
              <a:off x="0" y="-9525"/>
              <a:ext cx="12209316" cy="619125"/>
            </a:xfrm>
            <a:prstGeom prst="rect">
              <a:avLst/>
            </a:prstGeom>
          </p:spPr>
          <p:txBody>
            <a:bodyPr lIns="0" tIns="0" rIns="0" bIns="0" rtlCol="0" anchor="t">
              <a:spAutoFit/>
            </a:bodyPr>
            <a:lstStyle/>
            <a:p>
              <a:pPr marL="0" lvl="0" indent="0">
                <a:lnSpc>
                  <a:spcPts val="3600"/>
                </a:lnSpc>
                <a:spcBef>
                  <a:spcPct val="0"/>
                </a:spcBef>
              </a:pPr>
              <a:r>
                <a:rPr lang="en-US" sz="3000" spc="3">
                  <a:solidFill>
                    <a:srgbClr val="000000"/>
                  </a:solidFill>
                  <a:latin typeface="Shrikhand"/>
                </a:rPr>
                <a:t>Sprint 0</a:t>
              </a:r>
            </a:p>
          </p:txBody>
        </p:sp>
        <p:sp>
          <p:nvSpPr>
            <p:cNvPr id="14" name="TextBox 14"/>
            <p:cNvSpPr txBox="1"/>
            <p:nvPr/>
          </p:nvSpPr>
          <p:spPr>
            <a:xfrm>
              <a:off x="0" y="750093"/>
              <a:ext cx="12209316" cy="1722780"/>
            </a:xfrm>
            <a:prstGeom prst="rect">
              <a:avLst/>
            </a:prstGeom>
          </p:spPr>
          <p:txBody>
            <a:bodyPr lIns="0" tIns="0" rIns="0" bIns="0" rtlCol="0" anchor="t">
              <a:spAutoFit/>
            </a:bodyPr>
            <a:lstStyle/>
            <a:p>
              <a:pPr>
                <a:lnSpc>
                  <a:spcPts val="3299"/>
                </a:lnSpc>
              </a:pPr>
              <a:r>
                <a:rPr lang="en-US" sz="2400" b="1" dirty="0">
                  <a:solidFill>
                    <a:srgbClr val="000000"/>
                  </a:solidFill>
                  <a:latin typeface="Arimo Bold"/>
                </a:rPr>
                <a:t>Goals</a:t>
              </a:r>
              <a:r>
                <a:rPr lang="en-US" sz="2400" b="1" dirty="0">
                  <a:solidFill>
                    <a:srgbClr val="000000"/>
                  </a:solidFill>
                  <a:latin typeface="Arimo Bold Italics"/>
                </a:rPr>
                <a:t>:</a:t>
              </a:r>
              <a:r>
                <a:rPr lang="en-US" sz="2400" b="1" dirty="0">
                  <a:solidFill>
                    <a:srgbClr val="000000"/>
                  </a:solidFill>
                  <a:latin typeface="Arimo"/>
                </a:rPr>
                <a:t> </a:t>
              </a:r>
              <a:r>
                <a:rPr lang="en-US" sz="2199" dirty="0">
                  <a:solidFill>
                    <a:srgbClr val="000000"/>
                  </a:solidFill>
                  <a:latin typeface="Arimo"/>
                </a:rPr>
                <a:t>Plan the project, create an action plan and present the project to the client.</a:t>
              </a:r>
            </a:p>
            <a:p>
              <a:pPr>
                <a:lnSpc>
                  <a:spcPts val="450"/>
                </a:lnSpc>
              </a:pPr>
              <a:endParaRPr lang="en-US" sz="2199" dirty="0">
                <a:solidFill>
                  <a:srgbClr val="000000"/>
                </a:solidFill>
                <a:latin typeface="Arimo"/>
              </a:endParaRPr>
            </a:p>
            <a:p>
              <a:pPr marL="0" lvl="0" indent="0">
                <a:lnSpc>
                  <a:spcPts val="3299"/>
                </a:lnSpc>
              </a:pPr>
              <a:r>
                <a:rPr lang="en-US" sz="2199" dirty="0">
                  <a:solidFill>
                    <a:srgbClr val="000000"/>
                  </a:solidFill>
                  <a:latin typeface="Arimo Bold"/>
                </a:rPr>
                <a:t>US:</a:t>
              </a:r>
              <a:r>
                <a:rPr lang="en-US" sz="2199" dirty="0">
                  <a:solidFill>
                    <a:srgbClr val="000000"/>
                  </a:solidFill>
                  <a:latin typeface="Arimo"/>
                </a:rPr>
                <a:t> -----</a:t>
              </a:r>
            </a:p>
          </p:txBody>
        </p:sp>
      </p:grpSp>
      <p:grpSp>
        <p:nvGrpSpPr>
          <p:cNvPr id="15" name="Group 15"/>
          <p:cNvGrpSpPr/>
          <p:nvPr/>
        </p:nvGrpSpPr>
        <p:grpSpPr>
          <a:xfrm>
            <a:off x="8390979" y="3065761"/>
            <a:ext cx="9156987" cy="2220277"/>
            <a:chOff x="0" y="-9525"/>
            <a:chExt cx="12209316" cy="2960370"/>
          </a:xfrm>
        </p:grpSpPr>
        <p:sp>
          <p:nvSpPr>
            <p:cNvPr id="16" name="TextBox 16"/>
            <p:cNvSpPr txBox="1"/>
            <p:nvPr/>
          </p:nvSpPr>
          <p:spPr>
            <a:xfrm>
              <a:off x="0" y="-9525"/>
              <a:ext cx="12209316" cy="619125"/>
            </a:xfrm>
            <a:prstGeom prst="rect">
              <a:avLst/>
            </a:prstGeom>
          </p:spPr>
          <p:txBody>
            <a:bodyPr lIns="0" tIns="0" rIns="0" bIns="0" rtlCol="0" anchor="t">
              <a:spAutoFit/>
            </a:bodyPr>
            <a:lstStyle/>
            <a:p>
              <a:pPr marL="0" lvl="0" indent="0">
                <a:lnSpc>
                  <a:spcPts val="3600"/>
                </a:lnSpc>
                <a:spcBef>
                  <a:spcPct val="0"/>
                </a:spcBef>
              </a:pPr>
              <a:r>
                <a:rPr lang="en-US" sz="3000">
                  <a:solidFill>
                    <a:srgbClr val="000000"/>
                  </a:solidFill>
                  <a:latin typeface="Shrikhand"/>
                </a:rPr>
                <a:t>Sprint 1</a:t>
              </a:r>
            </a:p>
          </p:txBody>
        </p:sp>
        <p:sp>
          <p:nvSpPr>
            <p:cNvPr id="17" name="TextBox 17"/>
            <p:cNvSpPr txBox="1"/>
            <p:nvPr/>
          </p:nvSpPr>
          <p:spPr>
            <a:xfrm>
              <a:off x="0" y="749301"/>
              <a:ext cx="12209316" cy="2201544"/>
            </a:xfrm>
            <a:prstGeom prst="rect">
              <a:avLst/>
            </a:prstGeom>
          </p:spPr>
          <p:txBody>
            <a:bodyPr lIns="0" tIns="0" rIns="0" bIns="0" rtlCol="0" anchor="t">
              <a:spAutoFit/>
            </a:bodyPr>
            <a:lstStyle/>
            <a:p>
              <a:pPr>
                <a:lnSpc>
                  <a:spcPts val="3299"/>
                </a:lnSpc>
              </a:pPr>
              <a:r>
                <a:rPr lang="en-US" sz="2400" b="1" dirty="0">
                  <a:solidFill>
                    <a:srgbClr val="000000"/>
                  </a:solidFill>
                  <a:latin typeface="Arimo Bold"/>
                </a:rPr>
                <a:t>Goals</a:t>
              </a:r>
              <a:r>
                <a:rPr lang="en-US" sz="2400" b="1" dirty="0">
                  <a:solidFill>
                    <a:srgbClr val="000000"/>
                  </a:solidFill>
                  <a:latin typeface="Arimo Bold Italics"/>
                </a:rPr>
                <a:t>:</a:t>
              </a:r>
              <a:r>
                <a:rPr lang="en-US" sz="2400" b="1" dirty="0">
                  <a:solidFill>
                    <a:srgbClr val="000000"/>
                  </a:solidFill>
                  <a:latin typeface="Arimo"/>
                </a:rPr>
                <a:t>  </a:t>
              </a:r>
              <a:r>
                <a:rPr lang="en-US" sz="2199" dirty="0">
                  <a:solidFill>
                    <a:srgbClr val="000000"/>
                  </a:solidFill>
                  <a:latin typeface="Arimo"/>
                </a:rPr>
                <a:t>User Interface, create the simplest methods for tracking and managing expenses, monthly budget and adding and categorize expenses.</a:t>
              </a:r>
            </a:p>
            <a:p>
              <a:pPr>
                <a:lnSpc>
                  <a:spcPts val="3299"/>
                </a:lnSpc>
              </a:pPr>
              <a:r>
                <a:rPr lang="en-US" sz="2199" dirty="0">
                  <a:solidFill>
                    <a:srgbClr val="000000"/>
                  </a:solidFill>
                  <a:latin typeface="Arimo Bold"/>
                </a:rPr>
                <a:t>US:</a:t>
              </a:r>
              <a:r>
                <a:rPr lang="en-US" sz="2199" dirty="0">
                  <a:solidFill>
                    <a:srgbClr val="000000"/>
                  </a:solidFill>
                  <a:latin typeface="Arimo Bold Italics"/>
                </a:rPr>
                <a:t> </a:t>
              </a:r>
              <a:r>
                <a:rPr lang="en-US" sz="2199" dirty="0">
                  <a:solidFill>
                    <a:srgbClr val="000000"/>
                  </a:solidFill>
                  <a:latin typeface="Arimo"/>
                </a:rPr>
                <a:t>1, 2, 7, 10, 13</a:t>
              </a:r>
            </a:p>
          </p:txBody>
        </p:sp>
      </p:grpSp>
      <p:grpSp>
        <p:nvGrpSpPr>
          <p:cNvPr id="18" name="Group 18"/>
          <p:cNvGrpSpPr/>
          <p:nvPr/>
        </p:nvGrpSpPr>
        <p:grpSpPr>
          <a:xfrm>
            <a:off x="8390979" y="5683624"/>
            <a:ext cx="9156987" cy="1725930"/>
            <a:chOff x="0" y="0"/>
            <a:chExt cx="12209316" cy="2301240"/>
          </a:xfrm>
        </p:grpSpPr>
        <p:sp>
          <p:nvSpPr>
            <p:cNvPr id="19" name="TextBox 19"/>
            <p:cNvSpPr txBox="1"/>
            <p:nvPr/>
          </p:nvSpPr>
          <p:spPr>
            <a:xfrm>
              <a:off x="0" y="-9525"/>
              <a:ext cx="12209316" cy="619125"/>
            </a:xfrm>
            <a:prstGeom prst="rect">
              <a:avLst/>
            </a:prstGeom>
          </p:spPr>
          <p:txBody>
            <a:bodyPr lIns="0" tIns="0" rIns="0" bIns="0" rtlCol="0" anchor="t">
              <a:spAutoFit/>
            </a:bodyPr>
            <a:lstStyle/>
            <a:p>
              <a:pPr marL="0" lvl="0" indent="0">
                <a:lnSpc>
                  <a:spcPts val="3600"/>
                </a:lnSpc>
                <a:spcBef>
                  <a:spcPct val="0"/>
                </a:spcBef>
              </a:pPr>
              <a:r>
                <a:rPr lang="en-US" sz="3000">
                  <a:solidFill>
                    <a:srgbClr val="000000"/>
                  </a:solidFill>
                  <a:latin typeface="Shrikhand"/>
                </a:rPr>
                <a:t>Sprint 2</a:t>
              </a:r>
            </a:p>
          </p:txBody>
        </p:sp>
        <p:sp>
          <p:nvSpPr>
            <p:cNvPr id="20" name="TextBox 20"/>
            <p:cNvSpPr txBox="1"/>
            <p:nvPr/>
          </p:nvSpPr>
          <p:spPr>
            <a:xfrm>
              <a:off x="0" y="650875"/>
              <a:ext cx="12209316" cy="1650365"/>
            </a:xfrm>
            <a:prstGeom prst="rect">
              <a:avLst/>
            </a:prstGeom>
          </p:spPr>
          <p:txBody>
            <a:bodyPr lIns="0" tIns="0" rIns="0" bIns="0" rtlCol="0" anchor="t">
              <a:spAutoFit/>
            </a:bodyPr>
            <a:lstStyle/>
            <a:p>
              <a:pPr>
                <a:lnSpc>
                  <a:spcPts val="3300"/>
                </a:lnSpc>
              </a:pPr>
              <a:r>
                <a:rPr lang="en-US" sz="2400" b="1" dirty="0">
                  <a:solidFill>
                    <a:srgbClr val="000000"/>
                  </a:solidFill>
                  <a:latin typeface="Arimo Bold"/>
                </a:rPr>
                <a:t>Goals:</a:t>
              </a:r>
              <a:r>
                <a:rPr lang="en-US" sz="2400" b="1" dirty="0">
                  <a:solidFill>
                    <a:srgbClr val="000000"/>
                  </a:solidFill>
                  <a:latin typeface="Arimo Bold Italics"/>
                </a:rPr>
                <a:t> </a:t>
              </a:r>
              <a:r>
                <a:rPr lang="en-US" sz="2200" dirty="0">
                  <a:solidFill>
                    <a:srgbClr val="000000"/>
                  </a:solidFill>
                  <a:latin typeface="Arimo"/>
                </a:rPr>
                <a:t>Monthly budget </a:t>
              </a:r>
              <a:r>
                <a:rPr lang="en-US" sz="2200" dirty="0" err="1">
                  <a:solidFill>
                    <a:srgbClr val="000000"/>
                  </a:solidFill>
                  <a:latin typeface="Arimo"/>
                </a:rPr>
                <a:t>reseting</a:t>
              </a:r>
              <a:r>
                <a:rPr lang="en-US" sz="2200" dirty="0">
                  <a:solidFill>
                    <a:srgbClr val="000000"/>
                  </a:solidFill>
                  <a:latin typeface="Arimo"/>
                </a:rPr>
                <a:t>, entry display, transaction history, allow goal setting, amount reservation and manage scholarship.</a:t>
              </a:r>
            </a:p>
            <a:p>
              <a:pPr marL="0" lvl="0" indent="0">
                <a:lnSpc>
                  <a:spcPts val="3300"/>
                </a:lnSpc>
              </a:pPr>
              <a:r>
                <a:rPr lang="en-US" sz="2200" dirty="0">
                  <a:solidFill>
                    <a:srgbClr val="000000"/>
                  </a:solidFill>
                  <a:latin typeface="Arimo Bold"/>
                </a:rPr>
                <a:t>US:</a:t>
              </a:r>
              <a:r>
                <a:rPr lang="en-US" sz="2200" dirty="0">
                  <a:solidFill>
                    <a:srgbClr val="000000"/>
                  </a:solidFill>
                  <a:latin typeface="Arimo"/>
                </a:rPr>
                <a:t> 3, 5,  6, 7, 9, 11, 12, 13</a:t>
              </a:r>
            </a:p>
          </p:txBody>
        </p:sp>
      </p:grpSp>
      <p:grpSp>
        <p:nvGrpSpPr>
          <p:cNvPr id="21" name="Group 21"/>
          <p:cNvGrpSpPr/>
          <p:nvPr/>
        </p:nvGrpSpPr>
        <p:grpSpPr>
          <a:xfrm>
            <a:off x="8390979" y="7732685"/>
            <a:ext cx="9156987" cy="1797084"/>
            <a:chOff x="0" y="-9525"/>
            <a:chExt cx="12209316" cy="2396112"/>
          </a:xfrm>
        </p:grpSpPr>
        <p:sp>
          <p:nvSpPr>
            <p:cNvPr id="22" name="TextBox 22"/>
            <p:cNvSpPr txBox="1"/>
            <p:nvPr/>
          </p:nvSpPr>
          <p:spPr>
            <a:xfrm>
              <a:off x="0" y="-9525"/>
              <a:ext cx="12209316" cy="619125"/>
            </a:xfrm>
            <a:prstGeom prst="rect">
              <a:avLst/>
            </a:prstGeom>
          </p:spPr>
          <p:txBody>
            <a:bodyPr lIns="0" tIns="0" rIns="0" bIns="0" rtlCol="0" anchor="t">
              <a:spAutoFit/>
            </a:bodyPr>
            <a:lstStyle/>
            <a:p>
              <a:pPr marL="0" lvl="0" indent="0">
                <a:lnSpc>
                  <a:spcPts val="3600"/>
                </a:lnSpc>
                <a:spcBef>
                  <a:spcPct val="0"/>
                </a:spcBef>
              </a:pPr>
              <a:r>
                <a:rPr lang="en-US" sz="3000" dirty="0">
                  <a:solidFill>
                    <a:srgbClr val="000000"/>
                  </a:solidFill>
                  <a:latin typeface="Shrikhand"/>
                </a:rPr>
                <a:t>Sprint 3</a:t>
              </a:r>
            </a:p>
          </p:txBody>
        </p:sp>
        <p:sp>
          <p:nvSpPr>
            <p:cNvPr id="23" name="TextBox 23"/>
            <p:cNvSpPr txBox="1"/>
            <p:nvPr/>
          </p:nvSpPr>
          <p:spPr>
            <a:xfrm>
              <a:off x="0" y="749300"/>
              <a:ext cx="12209316" cy="1637287"/>
            </a:xfrm>
            <a:prstGeom prst="rect">
              <a:avLst/>
            </a:prstGeom>
          </p:spPr>
          <p:txBody>
            <a:bodyPr lIns="0" tIns="0" rIns="0" bIns="0" rtlCol="0" anchor="t">
              <a:spAutoFit/>
            </a:bodyPr>
            <a:lstStyle/>
            <a:p>
              <a:pPr>
                <a:lnSpc>
                  <a:spcPts val="3299"/>
                </a:lnSpc>
              </a:pPr>
              <a:r>
                <a:rPr lang="en-US" sz="2400" b="1" dirty="0">
                  <a:solidFill>
                    <a:srgbClr val="000000"/>
                  </a:solidFill>
                  <a:latin typeface="Arimo Bold"/>
                </a:rPr>
                <a:t>Goals: </a:t>
              </a:r>
              <a:r>
                <a:rPr lang="en-US" sz="2199" dirty="0">
                  <a:solidFill>
                    <a:srgbClr val="000000"/>
                  </a:solidFill>
                  <a:latin typeface="Arimo"/>
                </a:rPr>
                <a:t>Add recurrent expenses, notifications for goals or low funds, do all corrections needed</a:t>
              </a:r>
            </a:p>
            <a:p>
              <a:pPr marL="0" lvl="0" indent="0">
                <a:lnSpc>
                  <a:spcPts val="3299"/>
                </a:lnSpc>
              </a:pPr>
              <a:r>
                <a:rPr lang="en-US" sz="2199" dirty="0">
                  <a:solidFill>
                    <a:srgbClr val="000000"/>
                  </a:solidFill>
                  <a:latin typeface="Arimo Bold"/>
                </a:rPr>
                <a:t>US: </a:t>
              </a:r>
              <a:r>
                <a:rPr lang="en-US" sz="2199" dirty="0">
                  <a:solidFill>
                    <a:srgbClr val="000000"/>
                  </a:solidFill>
                  <a:latin typeface="Arimo"/>
                </a:rPr>
                <a:t>1, 4, 6, 7, 10, 11, 13, 14</a:t>
              </a:r>
            </a:p>
          </p:txBody>
        </p:sp>
      </p:grpSp>
    </p:spTree>
  </p:cSld>
  <p:clrMapOvr>
    <a:masterClrMapping/>
  </p:clrMapOvr>
  <p:transition spd="med">
    <p:pull/>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389</TotalTime>
  <Words>1529</Words>
  <Application>Microsoft Office PowerPoint</Application>
  <PresentationFormat>Personalizados</PresentationFormat>
  <Paragraphs>267</Paragraphs>
  <Slides>31</Slides>
  <Notes>2</Notes>
  <HiddenSlides>0</HiddenSlides>
  <MMClips>0</MMClips>
  <ScaleCrop>false</ScaleCrop>
  <HeadingPairs>
    <vt:vector size="6" baseType="variant">
      <vt:variant>
        <vt:lpstr>Tipos de letra usados</vt:lpstr>
      </vt:variant>
      <vt:variant>
        <vt:i4>13</vt:i4>
      </vt:variant>
      <vt:variant>
        <vt:lpstr>Tema</vt:lpstr>
      </vt:variant>
      <vt:variant>
        <vt:i4>1</vt:i4>
      </vt:variant>
      <vt:variant>
        <vt:lpstr>Títulos dos diapositivos</vt:lpstr>
      </vt:variant>
      <vt:variant>
        <vt:i4>31</vt:i4>
      </vt:variant>
    </vt:vector>
  </HeadingPairs>
  <TitlesOfParts>
    <vt:vector size="45" baseType="lpstr">
      <vt:lpstr>Shrikhand Bold</vt:lpstr>
      <vt:lpstr>TT Commons Pro</vt:lpstr>
      <vt:lpstr>TT Commons Pro </vt:lpstr>
      <vt:lpstr>Arimo</vt:lpstr>
      <vt:lpstr>Arial</vt:lpstr>
      <vt:lpstr>TT Commons Pro Bold Italics</vt:lpstr>
      <vt:lpstr>TT Commons Pro Bold</vt:lpstr>
      <vt:lpstr>Arimo Italics</vt:lpstr>
      <vt:lpstr>Arimo Bold Italics</vt:lpstr>
      <vt:lpstr>Wingdings</vt:lpstr>
      <vt:lpstr>Arimo Bold</vt:lpstr>
      <vt:lpstr>Calibri</vt:lpstr>
      <vt:lpstr>Shrikhand</vt:lpstr>
      <vt:lpstr>Office Theme</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de Negócios Pitch Deck Riscos e Rabiscos Roxo Azul</dc:title>
  <dc:creator>Lara Bizarro</dc:creator>
  <cp:lastModifiedBy>Lara Filipa da Silva Bizarro</cp:lastModifiedBy>
  <cp:revision>15</cp:revision>
  <dcterms:created xsi:type="dcterms:W3CDTF">2006-08-16T00:00:00Z</dcterms:created>
  <dcterms:modified xsi:type="dcterms:W3CDTF">2023-12-21T22:24:37Z</dcterms:modified>
  <dc:identifier>DAF3F7f1drQ</dc:identifier>
</cp:coreProperties>
</file>